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80" r:id="rId3"/>
    <p:sldId id="282" r:id="rId4"/>
    <p:sldId id="283" r:id="rId5"/>
    <p:sldId id="279" r:id="rId6"/>
    <p:sldId id="288" r:id="rId7"/>
    <p:sldId id="289" r:id="rId8"/>
    <p:sldId id="290" r:id="rId9"/>
    <p:sldId id="291" r:id="rId10"/>
    <p:sldId id="293" r:id="rId11"/>
    <p:sldId id="295" r:id="rId12"/>
    <p:sldId id="292" r:id="rId13"/>
    <p:sldId id="299" r:id="rId14"/>
    <p:sldId id="297" r:id="rId15"/>
    <p:sldId id="296" r:id="rId16"/>
    <p:sldId id="300" r:id="rId17"/>
    <p:sldId id="301" r:id="rId18"/>
    <p:sldId id="302" r:id="rId19"/>
    <p:sldId id="2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minjust.gov.ru/uploaded/files/reestr-inostrannyih-agentov-05-05-2023.pdf" TargetMode="External"/><Relationship Id="rId3" Type="http://schemas.openxmlformats.org/officeDocument/2006/relationships/hyperlink" Target="https://minjust.gov.ru/ru/extremist-materials/" TargetMode="External"/><Relationship Id="rId7" Type="http://schemas.openxmlformats.org/officeDocument/2006/relationships/hyperlink" Target="https://minjust.gov.ru/ru/documents/782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njust.gov.ru/ru/documents/7756/" TargetMode="External"/><Relationship Id="rId5" Type="http://schemas.openxmlformats.org/officeDocument/2006/relationships/hyperlink" Target="http://nac.gov.ru/terroristicheskie-i-ekstremistskie-organizacii-i-materialy.html" TargetMode="External"/><Relationship Id="rId4" Type="http://schemas.openxmlformats.org/officeDocument/2006/relationships/hyperlink" Target="http://www.fsb.ru/fsb/npd/terror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onsh-lib.vlg.muzkult.ru/media/2025/02/12/1322819204/Literaturny_e_premii_1.pdf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velib.ru/awards-blog/post/23988-ot-bolshoj-knigi-do-russkogo-bukera-gid-po-literaturnym-premiyam-rossii" TargetMode="External"/><Relationship Id="rId4" Type="http://schemas.openxmlformats.org/officeDocument/2006/relationships/hyperlink" Target="https://www.bookind.ru/books/literaturnye-premii/rossiyskie-literaturnye-premii-i-konkursy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etlit.ru/index.php/%D0%91%D0%BE%D0%B4%D1%80%D0%BE%D0%B2%D0%B0_%D0%95%D0%BB%D0%B5%D0%BD%D0%B0_%D0%AD%D0%B4%D1%83%D0%B0%D1%80%D0%B4%D0%BE%D0%B2%D0%BD%D0%B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61798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consultant.ru/document/cons_doc_LAW_452913/7088397aede2cef0d1587f1b614fef2b5ebf30c5/#dst100034" TargetMode="External"/><Relationship Id="rId4" Type="http://schemas.openxmlformats.org/officeDocument/2006/relationships/hyperlink" Target="https://www.consultant.ru/document/cons_doc_LAW_444861/d350878ee36f956a74c2c86830d066eafce20149/#dst1030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21788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onsultant.ru/document/cons_doc_LAW_2875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35981/7088397aede2cef0d1587f1b614fef2b5ebf30c5/#dst10003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47402" y="3244334"/>
            <a:ext cx="7742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Работа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 с фондом в современных условиях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5044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6"/>
            <a:ext cx="1219081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6430" y="1720840"/>
            <a:ext cx="10135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Выдача и доступ к изданию ограничен (см. ФЗ № 114), ФСЭМ п….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Выдача и доступ к изданию ограничен (см. ФЗ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272),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Перечень иностранных и международных неправительственных организаций, деятельность которых признана нежелательной на территории Российской Федерации», п. 105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Отметки в карточных каталогах карандашом: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обороте карточки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помета: 18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запрещено для детей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Пример: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Иноагент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8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7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Если на книге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иноагента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стоит маркировка 18+ и содержатся сведения, что автор внесен в список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иноагентов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Обязательно исключаем из открытого доступа и убираем от детей. (выдержка из Постановления Правительства РФ № 2108 от 22.11.2022 г.) Выдаем читателям и предупреждаем устно о том, что автор внесен в единый реестр иностранных агентов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3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Списки документов для сверки: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1.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Федеральный список экстремистских материалов</a:t>
            </a:r>
          </a:p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https://minjust.gov.ru/ru/extremist-materials/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 </a:t>
            </a:r>
          </a:p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http://www.fsb.ru/fsb/npd/terror.htm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Единый федеральный список организаций, в том числе иностранных и международных организаций, признанных в соответствии с законодательством Российской Федерации террористическими </a:t>
            </a:r>
          </a:p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http://nac.gov.ru/terroristicheskie-i-ekstremistskie-organizacii-i-materialy.html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4. Перечень иностранных и международных неправительственных организаций, деятельность которых признана нежелательной на территории Российской Федерации </a:t>
            </a:r>
          </a:p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https://minjust.gov.ru/ru/documents/7756/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Перечень общественных объединений и религиозных организаций, в отношении которых судом принято вступившее в законную силу решение о ликвидации или запрете деятельности по основаниям, предусмотренным Федеральным законом от 25.07.2002 № 114-ФЗ «О противодействии экстремистской деятельности» </a:t>
            </a:r>
          </a:p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https://minjust.gov.ru/ru/documents/7822/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 Реестр иностранных агентов</a:t>
            </a:r>
          </a:p>
          <a:p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https://minjust.gov.ru/uploaded/files/reestr-inostrannyih-agentov-05-05-2023.pdf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82111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72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85174" y="786214"/>
            <a:ext cx="101495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№224-ФЗ «О внесении изменений в статьи 1 и 46 Федерального закона "О наркотических средствах и психотропных веществах" и отдельные законодательные акты Российской Федерации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Исключения: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произведения, содержащие информацию о способах изготовления, перевозки, сбыта, потребления наркотиков, если такая информация «составляет оправданную жанром неотъемлемую часть художественного замысла</a:t>
            </a:r>
            <a:r>
              <a:rPr lang="ru-RU" dirty="0" smtClean="0"/>
              <a:t>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dirty="0"/>
              <a:t>произведения, изданные до 1 августа 1990 </a:t>
            </a:r>
            <a:r>
              <a:rPr lang="ru-RU" dirty="0" smtClean="0"/>
              <a:t>г.</a:t>
            </a:r>
          </a:p>
          <a:p>
            <a:endParaRPr lang="ru-RU" dirty="0" smtClean="0"/>
          </a:p>
          <a:p>
            <a:r>
              <a:rPr lang="ru-RU" dirty="0" smtClean="0"/>
              <a:t>Вступает </a:t>
            </a:r>
            <a:r>
              <a:rPr lang="ru-RU" dirty="0"/>
              <a:t>в силу с 1 сентября 2025 </a:t>
            </a:r>
            <a:r>
              <a:rPr lang="ru-RU" dirty="0" smtClean="0"/>
              <a:t>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27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20"/>
            <a:ext cx="12341448" cy="691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89519" y="700755"/>
            <a:ext cx="1069632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Минкультуры России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расходовании субсидии на комплектование книжных фондов общедоступных библиотек в рамках федерального проекта «Сохранение культурного и исторического наследия» государственной программы Российской Федерации «Развитие культуры»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9785" indent="17399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Субъектам Российской Федерации рекомендуется: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9785" indent="17399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приобретать печатные издания, выпущенные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преимущественно отечественными издательствами за последние 5 лет издания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формировании перечня изданий для комплектования фонда отдавать предпочтение произведениям художественной, классической отечественной и мировой литературы, литературы народов РФ, современной отечественной и зарубежной литературы, научно-популярной, исторической, патриотической, справочно-энциклопедической литературе, в том числе по русскому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языку.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6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20"/>
            <a:ext cx="12341448" cy="691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2085" y="700754"/>
            <a:ext cx="1012375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Методические рекомендации Минкультуры России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расходовании субсидии на комплектование книжных фондов общедоступных библиотек в рамках федерального проекта «Сохранение культурного и исторического наследия» государственной программы Российской Федерации «Развитие культуры»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9785" indent="17399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Субъектам Российской Федерации рекомендуется: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19785" indent="173990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Учитывать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что доля закупки книг для детей и юношества (до 18 лет) (а именно классическая литература, художественные произведения современных отечественных и зарубежных авторов, книги лауреатов литературных премий и конкурсов в области детской и юношеской литературы, научно-познавательная литературы) должна составлять не менее 40% от всей закупаемой литературы.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820"/>
            <a:ext cx="12341448" cy="691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2085" y="700754"/>
            <a:ext cx="1012375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430" y="1859340"/>
            <a:ext cx="1032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 rot="10800000" flipV="1">
            <a:off x="1610826" y="1040375"/>
            <a:ext cx="1045583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«Большая книга»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Учреждена в 2005 году и присуждается за лучшее прозаическое произведение большой формы, опубликованное в отчётном году.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tonsh-lib.vlg.muzkult.ru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www.bookind.ru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«Национальный бестселлер»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Основана в 2001 году, отмечает прозаические произведения, отличающиеся высокой художественностью и обладающие потенциалом бестселлера.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www.bookind.ru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«Просветитель»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Литературная премия, учреждённая в 2008 году, которая вручается ежегодно за лучшие научно-популярные книги, изданные российскими авторами.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www.bookind.ru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«Русский </a:t>
            </a:r>
            <a:r>
              <a:rPr kumimoji="0" lang="ru-RU" alt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Букер</a:t>
            </a: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Вручается ежегодно за лучший роман на русском языке, утверждающий «традиционную для русской литературы гуманистическую систему ценностей».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www.livelib.ru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«Ясная Поляна»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Ежегодная литературная премия, учреждённая в 2003 году, присуждается писателям, произведения которых наследуют традиции классической литературы.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tonsh-lib.vlg.muzkult.ru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«Слово»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Национальная литературная премия, организованная в июле 2024 года, проводится при поддержке Президентского фонда культурных инициатив. Учредители премии — Российский книжный союз и Союз писателей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781931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6" y="-59820"/>
            <a:ext cx="12341448" cy="691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2085" y="700754"/>
            <a:ext cx="1012375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430" y="1859340"/>
            <a:ext cx="1032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5175" y="700753"/>
            <a:ext cx="97934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</a:rPr>
              <a:t>Рекомендательно-библиографический </a:t>
            </a:r>
            <a:r>
              <a:rPr lang="ru-RU" b="1" dirty="0">
                <a:solidFill>
                  <a:srgbClr val="003366"/>
                </a:solidFill>
              </a:rPr>
              <a:t>список </a:t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Экспертного совета по детской литературе при Секции детских библиотек </a:t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Российской библиотечной ассоциации (РБА) II квартал 2025 </a:t>
            </a:r>
            <a:r>
              <a:rPr lang="ru-RU" b="1" dirty="0" smtClean="0">
                <a:solidFill>
                  <a:srgbClr val="003366"/>
                </a:solidFill>
              </a:rPr>
              <a:t>года</a:t>
            </a:r>
          </a:p>
          <a:p>
            <a:pPr algn="ctr"/>
            <a:endParaRPr lang="ru-RU" b="1" dirty="0">
              <a:solidFill>
                <a:srgbClr val="003366"/>
              </a:solidFill>
              <a:effectLst/>
            </a:endParaRPr>
          </a:p>
          <a:p>
            <a:r>
              <a:rPr lang="ru-RU" b="1" dirty="0"/>
              <a:t>Художественная </a:t>
            </a:r>
            <a:r>
              <a:rPr lang="ru-RU" b="1" dirty="0" smtClean="0"/>
              <a:t>литература</a:t>
            </a:r>
            <a:r>
              <a:rPr lang="ru-RU" dirty="0"/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Белоусова, И. Усы капитана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/ Ирина Белоусова ; иллюстрации Юлии Сиротиной. — Москва :  Белая ворона /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Аlbus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corvus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2025. — 85 с. : ил.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Формат: 70х90 /16. — Тираж: 2 000  экз. — ISBN 978-5-00114-503-5.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Для дошкольного и младшего школьного возраста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Бодрова, Е. Горькие поля : повести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Елена Бодрова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; иллюстрации Е. Путилиной. — Москва : Детская литература, 2025. — 165 с. : ил. — (Лауреаты Международного конкурса имени Сергея Михалкова).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Формат: 60х90 1/16. — Тираж: 3 000 экз. — ISBN 978-5-08-007416-5.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Для старшего школьного возраста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Волошина-Орлова, Т. Когда озеро квакнет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/ [Татьяна Волошина-Орлова ; иллюстрации К. Бас. — Москва : Самокат, 2025. — 144 с. : ил.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Формат: 200х140 мм. — Тираж: 2 000 экз. — ISBN 978-5-00167-736-9.</a:t>
            </a:r>
          </a:p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Для младшего школьного возраста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63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6" y="-59820"/>
            <a:ext cx="12341448" cy="691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2085" y="700754"/>
            <a:ext cx="1012375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6430" y="1859340"/>
            <a:ext cx="10323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85175" y="700753"/>
            <a:ext cx="979347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66"/>
                </a:solidFill>
              </a:rPr>
              <a:t>Рекомендательно-библиографический </a:t>
            </a:r>
            <a:r>
              <a:rPr lang="ru-RU" b="1" dirty="0">
                <a:solidFill>
                  <a:srgbClr val="003366"/>
                </a:solidFill>
              </a:rPr>
              <a:t>список </a:t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Экспертного совета по детской литературе при Секции детских библиотек </a:t>
            </a:r>
            <a:br>
              <a:rPr lang="ru-RU" b="1" dirty="0">
                <a:solidFill>
                  <a:srgbClr val="003366"/>
                </a:solidFill>
              </a:rPr>
            </a:br>
            <a:r>
              <a:rPr lang="ru-RU" b="1" dirty="0">
                <a:solidFill>
                  <a:srgbClr val="003366"/>
                </a:solidFill>
              </a:rPr>
              <a:t>Российской библиотечной ассоциации (РБА) II квартал 2025 </a:t>
            </a:r>
            <a:r>
              <a:rPr lang="ru-RU" b="1" dirty="0" smtClean="0">
                <a:solidFill>
                  <a:srgbClr val="003366"/>
                </a:solidFill>
              </a:rPr>
              <a:t>года</a:t>
            </a:r>
          </a:p>
          <a:p>
            <a:pPr algn="ctr"/>
            <a:endParaRPr lang="ru-RU" b="1" dirty="0">
              <a:solidFill>
                <a:srgbClr val="003366"/>
              </a:solidFill>
              <a:effectLst/>
            </a:endParaRPr>
          </a:p>
          <a:p>
            <a:r>
              <a:rPr lang="ru-RU" b="1" dirty="0"/>
              <a:t>Познавательная литература</a:t>
            </a:r>
            <a:endParaRPr lang="ru-RU" sz="1400" b="1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1. </a:t>
            </a:r>
            <a:r>
              <a:rPr lang="ru-RU" sz="1400" b="1" dirty="0" err="1"/>
              <a:t>Анлауф</a:t>
            </a:r>
            <a:r>
              <a:rPr lang="ru-RU" sz="1400" b="1" dirty="0"/>
              <a:t>, Л. Удивительные уши</a:t>
            </a:r>
            <a:r>
              <a:rPr lang="ru-RU" sz="1400" dirty="0"/>
              <a:t> : собрание причудливых животных / Лена </a:t>
            </a:r>
            <a:r>
              <a:rPr lang="ru-RU" sz="1400" dirty="0" err="1"/>
              <a:t>Анлауф</a:t>
            </a:r>
            <a:r>
              <a:rPr lang="ru-RU" sz="1400" dirty="0"/>
              <a:t> и Виталий Константинов ; иллюстратор Виталий Константинов ; перевод с немецкого: Пётр </a:t>
            </a:r>
            <a:r>
              <a:rPr lang="ru-RU" sz="1400" dirty="0" err="1"/>
              <a:t>Волцит</a:t>
            </a:r>
            <a:r>
              <a:rPr lang="ru-RU" sz="1400" dirty="0"/>
              <a:t>. — Москва : Пешком в историю, 2025. — 56 с. : </a:t>
            </a:r>
            <a:r>
              <a:rPr lang="ru-RU" sz="1400" dirty="0" err="1"/>
              <a:t>цв</a:t>
            </a:r>
            <a:r>
              <a:rPr lang="ru-RU" sz="1400" dirty="0"/>
              <a:t>. ил. — (Мир вокруг нас).</a:t>
            </a:r>
          </a:p>
          <a:p>
            <a:r>
              <a:rPr lang="ru-RU" sz="1400" dirty="0"/>
              <a:t>Формат: 240х285 мм. — Тираж: 2 000 экз. — ISBN 978-5-907793-47-7.</a:t>
            </a:r>
          </a:p>
          <a:p>
            <a:r>
              <a:rPr lang="ru-RU" sz="1400" i="1" dirty="0"/>
              <a:t>Для младшего и среднего школьного возраста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2. </a:t>
            </a:r>
            <a:r>
              <a:rPr lang="ru-RU" sz="1400" b="1" dirty="0" err="1"/>
              <a:t>Бестард</a:t>
            </a:r>
            <a:r>
              <a:rPr lang="ru-RU" sz="1400" b="1" dirty="0"/>
              <a:t>, А. Загадочные пейзажи Солнечной системы</a:t>
            </a:r>
            <a:r>
              <a:rPr lang="ru-RU" sz="1400" dirty="0"/>
              <a:t> / </a:t>
            </a:r>
            <a:r>
              <a:rPr lang="ru-RU" sz="1400" dirty="0" err="1"/>
              <a:t>Айна</a:t>
            </a:r>
            <a:r>
              <a:rPr lang="ru-RU" sz="1400" dirty="0"/>
              <a:t> </a:t>
            </a:r>
            <a:r>
              <a:rPr lang="ru-RU" sz="1400" dirty="0" err="1"/>
              <a:t>Бестард</a:t>
            </a:r>
            <a:r>
              <a:rPr lang="ru-RU" sz="1400" dirty="0"/>
              <a:t> ; иллюстрации автора ; перевод с испанского: О. </a:t>
            </a:r>
            <a:r>
              <a:rPr lang="ru-RU" sz="1400" dirty="0" err="1"/>
              <a:t>Обвинцева</a:t>
            </a:r>
            <a:r>
              <a:rPr lang="ru-RU" sz="1400" dirty="0"/>
              <a:t>. — Санкт-Петербург : </a:t>
            </a:r>
            <a:r>
              <a:rPr lang="ru-RU" sz="1400" dirty="0" err="1"/>
              <a:t>Поляндрия</a:t>
            </a:r>
            <a:r>
              <a:rPr lang="ru-RU" sz="1400" dirty="0"/>
              <a:t> : </a:t>
            </a:r>
            <a:r>
              <a:rPr lang="ru-RU" sz="1400" dirty="0" err="1"/>
              <a:t>Поляндрия</a:t>
            </a:r>
            <a:r>
              <a:rPr lang="ru-RU" sz="1400" dirty="0"/>
              <a:t> </a:t>
            </a:r>
            <a:r>
              <a:rPr lang="ru-RU" sz="1400" dirty="0" err="1"/>
              <a:t>Принт</a:t>
            </a:r>
            <a:r>
              <a:rPr lang="ru-RU" sz="1400" dirty="0"/>
              <a:t>, 2025. — 69 с. : </a:t>
            </a:r>
            <a:r>
              <a:rPr lang="ru-RU" sz="1400" dirty="0" err="1"/>
              <a:t>цв</a:t>
            </a:r>
            <a:r>
              <a:rPr lang="ru-RU" sz="1400" dirty="0"/>
              <a:t>. ил.</a:t>
            </a:r>
          </a:p>
          <a:p>
            <a:r>
              <a:rPr lang="ru-RU" sz="1400" dirty="0"/>
              <a:t>Формат: 150х340 мм. — Тираж: 3 000 экз. — ISBN 978-5-6052244-3-3.</a:t>
            </a:r>
          </a:p>
          <a:p>
            <a:r>
              <a:rPr lang="ru-RU" sz="1400" i="1" dirty="0"/>
              <a:t>Для среднего школьного возраста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3. </a:t>
            </a:r>
            <a:r>
              <a:rPr lang="ru-RU" sz="1400" b="1" dirty="0"/>
              <a:t>Евсеева, А. Птицы Камчатки и Командорских островов </a:t>
            </a:r>
            <a:r>
              <a:rPr lang="ru-RU" sz="1400" dirty="0"/>
              <a:t>: где найти и как узнать / Анна Евсеева ; иллюстрации Полины Глуховой (</a:t>
            </a:r>
            <a:r>
              <a:rPr lang="ru-RU" sz="1400" dirty="0" err="1"/>
              <a:t>pollyshg_art</a:t>
            </a:r>
            <a:r>
              <a:rPr lang="ru-RU" sz="1400" dirty="0"/>
              <a:t>). — Москва : МИФ. Манн, Иванов и Фербер, 2025. — 95 с. : </a:t>
            </a:r>
            <a:r>
              <a:rPr lang="ru-RU" sz="1400" dirty="0" err="1"/>
              <a:t>цв</a:t>
            </a:r>
            <a:r>
              <a:rPr lang="ru-RU" sz="1400" dirty="0"/>
              <a:t>. ил. — (Мой первый определитель).</a:t>
            </a:r>
          </a:p>
          <a:p>
            <a:r>
              <a:rPr lang="ru-RU" sz="1400" dirty="0"/>
              <a:t>Формат: 250х200 мм. — Тираж: 4 500 экз. — ISBN 978-5-00250-045-1.</a:t>
            </a:r>
          </a:p>
          <a:p>
            <a:r>
              <a:rPr lang="ru-RU" sz="1400" i="1" dirty="0"/>
              <a:t>Для младшего и среднего школьного возраста</a:t>
            </a:r>
            <a:endParaRPr lang="ru-RU" sz="1400" dirty="0"/>
          </a:p>
          <a:p>
            <a:endParaRPr lang="ru-RU" sz="1400" b="1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Опубликован на сайте Российской государственной детской библиотеки 11.07.2025 г.</a:t>
            </a:r>
            <a:endParaRPr lang="ru-RU" sz="1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3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66" y="-59820"/>
            <a:ext cx="12406966" cy="691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85174" y="700755"/>
            <a:ext cx="97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66430" y="1324598"/>
            <a:ext cx="104600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162083" y="464631"/>
            <a:ext cx="91781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Спасибо за внимание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  <a:buClrTx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Бибикова Наталья Сергеевна,</a:t>
            </a:r>
          </a:p>
          <a:p>
            <a:pPr algn="r">
              <a:lnSpc>
                <a:spcPct val="150000"/>
              </a:lnSpc>
              <a:buClrTx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фондов</a:t>
            </a:r>
          </a:p>
          <a:p>
            <a:pPr algn="r">
              <a:lnSpc>
                <a:spcPct val="150000"/>
              </a:lnSpc>
              <a:buClrTx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Государственной научной библиотеки Кузбасса им. В.Д. Федорова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1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40792" y="752031"/>
            <a:ext cx="1064805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ФЗ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ЗАЩИТЕ ДЕТЕЙ ОТ ИНФОРМАЦИИ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ПРИЧИНЯЮЩЕЙ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ВРЕД ИХ ЗДОРОВЬЮ 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 (ред. от 28.04.2023 г.)</a:t>
            </a:r>
            <a:endParaRPr lang="ru-RU" dirty="0"/>
          </a:p>
          <a:p>
            <a:endParaRPr lang="ru-RU" dirty="0" smtClean="0"/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Ст. 5 п. 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К информации, запрещенной для распространения среди детей, относится информация: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1) побуждающая детей к совершению действий, представляющих угрозу их жизни и (или)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здоровью, в том числе к причинению вреда своему здоровью, самоубийству, либо жизни и (или)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здоровью иных лиц, либо направленная на склонение или иное вовлечение детей в совершение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таких действий;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способная вызвать у детей желание употребить наркотические средства, психотропные 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(или)   одурманивающие   вещества,   табачные   изделия,  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никотиносодержащую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 продукцию,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алкогольную и   спиртосодержащую  продукцию,  принять   участие  в  азартных  играх,   заниматься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проституцией, бродяжничеством или попрошайничеством;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 обосновывающая  или оправдывающая допустимость насилия и  (или)  жестокости  либо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побуждающая осуществлять насильственные действия по отношению к людям или животным, за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исключением случаев, предусмотренных настоящим Федеральным законом;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3.1) содержащая изображение или описание сексуального насилия;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   отрицающая   семейные   ценности   и   формирующая   неуважение   к   родителям   и   (или)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другим членам семьи;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пропагандирующая либо демонстрирующая нетрадиционные сексуальные отношения 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(или) предпочтения;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пропагандирующая педофилию;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способная вызвать у детей желание сменить пол;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 оправдывающая противоправное поведение;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6) содержащая нецензурную брань;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7) содержащая информацию порнографического 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характера</a:t>
            </a:r>
          </a:p>
          <a:p>
            <a:r>
              <a:rPr lang="ru-RU" sz="1400" dirty="0">
                <a:solidFill>
                  <a:srgbClr val="FF0000"/>
                </a:solidFill>
              </a:rPr>
              <a:t>9) содержащаяся в информационной продукции, произведенной иностранным агентом.</a:t>
            </a: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2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0811" y="709301"/>
            <a:ext cx="97165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 декабря 2019 г. N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1905 «ОБ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 ПРЕДОСТАВЛЕНИЯ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РАЗМЕЩЕНИЯ ОБЩЕДОСТУПНЫМИ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БИБЛИОТЕКАМИ НАХОДЯЩЕЙСЯ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ИХ ФОНДАХ ИНФОРМАЦИОННОЙ ПРОДУКЦИИ,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СОДЕРЖАЩЕЙ ИНФОРМАЦИЮ, ЗАПРЕЩЕННУЮ ДЛЯ РАСПРОСТРАНЕНИЯ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СРЕДИ ДЕТЕЙ В СООТВЕТСТВИИ С ЧАСТЬЮ 2 СТАТЬИ 5 ФЕДЕРАЛЬНОГО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ЗАКОНА "О ЗАЩИТЕ ДЕТЕЙ ОТ ИНФОРМАЦИИ, ПРИЧИНЯЮЩЕЙ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ВРЕД ИХ ЗДОРОВЬЮ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посетителями и (или) пользователями которых являются лица, не достигшие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восемнадцатилетнего возраста, в своих помещениях и на территориях библиотек обязаны создать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условия, обеспечивающие недоступность для детей размещения информационной продукции,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содержащей маркировку "18+" или с текстовым предупреждением "запрещено для детей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продукция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содержащая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информацию, запрещенную для распространения среди детей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размещаться: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а) в отделенном от общего зала, доступ в который имеют несовершеннолетние, помещении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(комнате, хранилище), закрываемом на ключ, хранящийся у сотрудника общедоступной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библиотеки (при наличии отдельного помещения (комнаты, хранилища));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б) в случае отсутствия возможности размещения в отдельном помещении (комнате,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хранилище) - в общем зале в отдельно стоящем книжном шкафу (стеллаже, полке), находящемся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 непосредственным контролем сотрудника библиотеки и расположенным вне доступа к нему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детей;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в) при наличии двух и более залов для обслуживания посетителей - в зале,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предназначенном исключительно для обслуживания лиц, достигших восемнадцатилетнего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возраста, доступ в который не имеют лица, не достигшие восемнадцатилетнего возраста (при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наличии такого зала).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817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46"/>
            <a:ext cx="1226036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10811" y="709301"/>
            <a:ext cx="97165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ПРИКАЗ от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 декабря 2019 г. N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1905 «ОБ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 ПРЕДОСТАВЛЕНИЯ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РАЗМЕЩЕНИЯ ОБЩЕДОСТУПНЫМИ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БИБЛИОТЕКАМИ НАХОДЯЩЕЙСЯ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ИХ ФОНДАХ ИНФОРМАЦИОННОЙ ПРОДУКЦИИ,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СОДЕРЖАЩЕЙ ИНФОРМАЦИЮ, ЗАПРЕЩЕННУЮ ДЛЯ РАСПРОСТРАНЕНИЯ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СРЕДИ ДЕТЕЙ В СООТВЕТСТВИИ С ЧАСТЬЮ 2 СТАТЬИ 5 ФЕДЕРАЛЬНОГО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ЗАКОНА "О ЗАЩИТЕ ДЕТЕЙ ОТ ИНФОРМАЦИИ, ПРИЧИНЯЮЩЕЙ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ВРЕД ИХ ЗДОРОВЬЮ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РАЗВИТИЮ»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библиотеки обязан отказать в выдаче информационной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лицу, не достигшему восемнадцатилетнего возраста, и предложить такому лицу имеющуюся в данный момент в наличии информационную продукцию, соответствующую его возрасту.</a:t>
            </a:r>
            <a:endParaRPr lang="ru-RU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9081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6627" y="849956"/>
            <a:ext cx="96909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закон от 27.07.2006 N 149-ФЗ (ред. от 31.07.2023) "Об информации, информационных технологиях и о защите информации" (с изм. и доп., вступ. в силу с 01.10.2023)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Статья 10. Распространение информации или предоставление информации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 Запрещается распространение информации, которая направлена на пропаганду войны, разжигание национальной, расовой или религиозной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ненависти и вражды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также иной информации, за распространение которой предусмотрена уголовная или административная ответственность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7. Запрещается распространение материалов, производимых и (или) распространяемых иностранным агентом в связи с осуществлением им вида деятельности, установленного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статьей 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Федерального закона от 14 июля 2022 года N 255-ФЗ "О контроле за деятельностью лиц, находящихся под иностранным влиянием"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4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"/>
            <a:ext cx="12328733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2265" y="700755"/>
            <a:ext cx="984174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Выдержки из ФЗ № 255</a:t>
            </a:r>
          </a:p>
          <a:p>
            <a:r>
              <a:rPr lang="ru-RU" sz="1400" b="1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Федеральный закон от 14.07.2022 N 255-ФЗ (ред. от 28.12.2022) "О контроле за деятельностью лиц, находящихся под иностранным влиянием"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 политической деятельности не относятся деятельность в области науки, культуры, искусства, здравоохранения, профилактики и охраны здоровья граждан, социального обслуживания, социальной поддержки и защиты граждан, защиты человеческой жизни, семьи, материнства, отцовства и детства, традиционных семейных ценностей, социальной поддержки инвалидов, пропаганды здорового образа жизни, физической культуры и спорта, защиты растительного и животного мира, благотворительная деятельность, если соответствующая деятельность не противоречит национальным интересам Российской Федерации, основам публичного правопорядка Российской Федерации, иным ценностям, защищаемым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Конституцией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4739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9434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2248" y="1401511"/>
            <a:ext cx="100840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Выдержки из ФЗ № 255</a:t>
            </a: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Статья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9. Обязанности иностранных агентов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Материалы, производимые и (или) распространяемые иностранным агентом в связи с осуществлением вида деятельности, установленного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статьей 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настоящего Федерального закона, в том числе через средства массовой информации и (или) с использованием информационно-телекоммуникационной сети "Интернет", материалы, направляемые иностранным агентом в органы публичной власти, образовательные организации, иные органы и организации в связи с осуществлением вида деятельности,…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сопровождаться указанием на то, что эти материалы (информация) произведены, распространены и (или) направлены иностранным агентом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либо касаются деятельности такого агента.</a:t>
            </a:r>
          </a:p>
        </p:txBody>
      </p:sp>
    </p:spTree>
    <p:extLst>
      <p:ext uri="{BB962C8B-B14F-4D97-AF65-F5344CB8AC3E}">
        <p14:creationId xmlns:p14="http://schemas.microsoft.com/office/powerpoint/2010/main" val="82029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6430" y="1529697"/>
            <a:ext cx="1035750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электронном каталоге в библиографической записи на основе АБИС 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OPAC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(поля 300, 333 и 899) вносятся сведения, указывающие на ограничение использования или распространения документов: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Пример: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333  ## $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aВыдача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доступ к данному изданию в библиотеке ограничен (см. ФЗ № 114 от 25.07.2002 г. и «Федеральный список экстремистских материалов», п.   ).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899 ## $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aКемеровская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ОНБ$bОТДЕЛ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ХРАНЕНИЯ ОСНОВНОГО ФОНДА. ИЗДАНИЕ ОГРАНИЧЕННОГО ДОСТУПА$h66$iФ79$j66.5(0)$p053297$x3/716593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Пример: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333  ## $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aВыдача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доступ к данному изданию в библиотеке ограничен (см. ФЗ № 272 от 28.12.2012 г. и «Перечень иностранных и международных неправительственных организаций, деятельность которых признана нежелательной на территории Российской Федерации», п. …)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899 ## $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aКемеровская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ОНБ$bОТДЕЛ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ХРАНЕНИЯ ОСНОВНОГО ФОНДА. ИЗДАНИЕ ОГРАНИЧЕННОГО ДОСТУПА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6182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401510"/>
            <a:ext cx="7766936" cy="227318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изданиями ограниченного доступа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Государственная научная библиотека Кузбасса им. </a:t>
            </a:r>
            <a:r>
              <a:rPr lang="ru-RU" dirty="0" err="1" smtClean="0"/>
              <a:t>В.Д.Федорова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66429" y="931492"/>
            <a:ext cx="1036604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</a:p>
          <a:p>
            <a:pPr marL="342900" indent="-342900">
              <a:lnSpc>
                <a:spcPct val="150000"/>
              </a:lnSpc>
              <a:buAutoNum type="arabicPlain" startAt="333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##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Данное сообщение (материал) создано и (или) распространено иностранным средством массовой информации, выполняющим функции иностранного агента, и (или) российским юридическим лицом, выполняющим функции иностранного агента" (Постановление Правительства РФ № 2108 от 22.11.2022 г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333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##$a18+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##$a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Запрещено для детей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##$a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Составитель и автор предисловия (И. Л. Щербакова) включён в реестр иностранных агентов. - Запрещено для детей. - Выдача и доступ ограничены ФЗ №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##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a(В тексте упоминаются журналисты Ксения Ларина и Юлия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Латынина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а также политолог Евгения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Альбац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внесенные в реестр иностранных агентов по решению Минюста РФ)</a:t>
            </a:r>
          </a:p>
        </p:txBody>
      </p:sp>
    </p:spTree>
    <p:extLst>
      <p:ext uri="{BB962C8B-B14F-4D97-AF65-F5344CB8AC3E}">
        <p14:creationId xmlns:p14="http://schemas.microsoft.com/office/powerpoint/2010/main" val="39395517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1438</TotalTime>
  <Words>1534</Words>
  <Application>Microsoft Office PowerPoint</Application>
  <PresentationFormat>Широкоэкранный</PresentationFormat>
  <Paragraphs>227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  <vt:lpstr>Работа с изданиями ограниченного доступа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лаборатория по формированию фондов </dc:title>
  <dc:creator>Бибикова Наталья Сергеевна</dc:creator>
  <cp:lastModifiedBy>Бибикова Наталья Сергеевна</cp:lastModifiedBy>
  <cp:revision>114</cp:revision>
  <dcterms:created xsi:type="dcterms:W3CDTF">2023-09-21T06:42:49Z</dcterms:created>
  <dcterms:modified xsi:type="dcterms:W3CDTF">2025-08-12T06:15:59Z</dcterms:modified>
</cp:coreProperties>
</file>