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8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D4441"/>
    <a:srgbClr val="0D0D0D"/>
    <a:srgbClr val="3A675C"/>
    <a:srgbClr val="595959"/>
    <a:srgbClr val="DD000C"/>
    <a:srgbClr val="081810"/>
    <a:srgbClr val="CDB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 showGuides="1">
      <p:cViewPr>
        <p:scale>
          <a:sx n="118" d="100"/>
          <a:sy n="118" d="100"/>
        </p:scale>
        <p:origin x="-234" y="198"/>
      </p:cViewPr>
      <p:guideLst>
        <p:guide orient="horz" pos="2183"/>
        <p:guide pos="3840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E72121-A194-F6DE-8A85-5F096471E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56083C7-BCF2-77F6-128E-9728A5639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77AC4F-79B2-84DC-501A-E544120E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D94F-3FF7-4E35-985D-CF778ADE42A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817BB2-11D5-AE95-D306-3083C66E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0BF45E-C8FE-1594-3C00-26B8CFC6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C11-2A24-4390-B769-DFC1656D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4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E57520-7C0D-C32A-7398-0DB824BA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1B8121F-FB58-F390-E4E8-3A6BEAAB0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581E86-8A04-10B0-1C56-6EE31F0A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D94F-3FF7-4E35-985D-CF778ADE42A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B066760-2A01-5C6B-99BF-E54B046B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6D62708-109E-5E89-3154-BF06D35F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C11-2A24-4390-B769-DFC1656D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4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D2239E6-2E7B-FC37-1EE3-93F80202F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28A96B3-9537-E440-214B-3A9756B4F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13B64E-26E0-90BC-4604-80EA2848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D94F-3FF7-4E35-985D-CF778ADE42A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82F722-AA8C-6E3E-08F5-84EE4AB0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9651FA-684F-726E-A79F-F95FA498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C11-2A24-4390-B769-DFC1656D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3EFE38-495D-27C7-6030-72078D20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62D17B-D4A0-B36B-6F2B-1D5E96AA0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46E470-9268-18DE-D41C-E1C3144E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D94F-3FF7-4E35-985D-CF778ADE42A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249999-6D69-AC0E-A376-1A0FF414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14E69F-1288-A257-75BA-515765AE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C11-2A24-4390-B769-DFC1656D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14518E-7AE4-0235-9948-BA8FA968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007D58-27CF-F944-F242-291998BDC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D44455-EE09-85C1-B9D0-A01AF402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D94F-3FF7-4E35-985D-CF778ADE42A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8075DE-0E04-BFA7-CBB5-A22DBFA9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121654-D0E5-77D0-601C-C6E0B25B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C11-2A24-4390-B769-DFC1656D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6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7FB490-6340-DBBD-3F93-1CAF55A7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5753A3-22A1-F222-6526-D08801BE0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7E308B4-5008-8951-B9CD-52C32B729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EF5E1C3-75A1-04A9-F4A1-CE302220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D94F-3FF7-4E35-985D-CF778ADE42A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9A4544-6A17-3A3B-F114-06CD588B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BA5C55D-0649-9DA7-3838-3139C5AC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C11-2A24-4390-B769-DFC1656D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0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E4FF4C-4023-6EE0-73C2-D53ABF43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DDAF0D-CD97-1CD3-591F-B90DBAC1F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C57DC60-6E73-353C-D0E7-7CC56AC94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B6BC5C3-C448-C8F8-3A17-F90BBA6D0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D28D56D-3440-896B-7DF0-2B93704A3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E2CB204-5DBE-C1AE-126A-63CB2CBA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D94F-3FF7-4E35-985D-CF778ADE42A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93B8C84-53C7-E802-2ED5-7C7EB3B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A5D2BA7-EA58-A855-00A4-BC7893B7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C11-2A24-4390-B769-DFC1656D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2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8E0CC3-773A-233D-CA32-4C1D8A58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D1B3C9-565B-1F1B-EE4D-9D36122A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D94F-3FF7-4E35-985D-CF778ADE42A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AC6996-C932-99B6-75A3-F4052579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8EC27CA-BADB-0453-A38C-C67F0882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C11-2A24-4390-B769-DFC1656D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BDBEA36-86F6-09FE-C992-7BF25C93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D94F-3FF7-4E35-985D-CF778ADE42A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44FB100-E41B-316C-988A-569D5E89C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ABE84E9-3904-FECE-EAE3-23217813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C11-2A24-4390-B769-DFC1656D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3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DE5959-F873-60C3-7E7F-A71DDE40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BB7DF0-E2F5-CC45-BE57-2F67AA0E9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78075F2-D82B-3FCB-41C4-235BD7361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C23DCC2-6C2B-FCBE-0FD9-3557BE6E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D94F-3FF7-4E35-985D-CF778ADE42A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BBAD84-B52C-4768-95C5-58AA5472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03374E4-08A6-2401-8223-3742252C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C11-2A24-4390-B769-DFC1656D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2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D173E6-07F9-6EEC-2C85-09DF09F6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E4EE19D-C128-B6E5-46CF-0CB82083A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9E9F2BB-56E3-6BEA-9DED-18418EF00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2714D0F-8305-20D4-5BA0-61D87EFB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D94F-3FF7-4E35-985D-CF778ADE42A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04AA77D-A020-5DAA-83AB-6F480041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BE9D90F-60EA-E2D0-DDAF-AD86ED6E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C11-2A24-4390-B769-DFC1656D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428CB2-E86C-BB21-02E0-AED3A7C3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5246CA3-08E7-20F0-F0B1-9E3E8ECE4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99CCE9E-FB7B-7EBF-0A0F-CBFA36DCA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BDD94F-3FF7-4E35-985D-CF778ADE42A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FF77A5-7C01-2BB6-5F22-DB98D89F6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6EE408-9194-29F9-4A17-5D7C8CC40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88C11-2A24-4390-B769-DFC1656D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7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шаблон, монохромный, Орнамент, черный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93B1E42C-37AF-E711-A9F2-90F9CD626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69" b="1"/>
          <a:stretch>
            <a:fillRect/>
          </a:stretch>
        </p:blipFill>
        <p:spPr>
          <a:xfrm>
            <a:off x="1" y="1"/>
            <a:ext cx="12228404" cy="3830664"/>
          </a:xfrm>
          <a:prstGeom prst="rect">
            <a:avLst/>
          </a:prstGeom>
          <a:solidFill>
            <a:srgbClr val="DD000C"/>
          </a:solidFill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FA7B7F1B-55D8-975E-B6E7-E58829F66BCD}"/>
              </a:ext>
            </a:extLst>
          </p:cNvPr>
          <p:cNvSpPr txBox="1">
            <a:spLocks/>
          </p:cNvSpPr>
          <p:nvPr/>
        </p:nvSpPr>
        <p:spPr>
          <a:xfrm>
            <a:off x="607033" y="1622849"/>
            <a:ext cx="10670567" cy="2110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>
                <a:solidFill>
                  <a:schemeClr val="bg1"/>
                </a:solidFill>
                <a:latin typeface="Literature Decor" panose="02000000000000000000" pitchFamily="2" charset="0"/>
              </a:rPr>
              <a:t>Новогодний Кузбасс! </a:t>
            </a:r>
            <a:r>
              <a:rPr lang="en-US" sz="4400" dirty="0">
                <a:solidFill>
                  <a:schemeClr val="bg1"/>
                </a:solidFill>
                <a:latin typeface="Literature Decor" panose="02000000000000000000" pitchFamily="2" charset="0"/>
              </a:rPr>
              <a:t>  </a:t>
            </a:r>
            <a:br>
              <a:rPr lang="en-US" sz="4400" dirty="0">
                <a:solidFill>
                  <a:schemeClr val="bg1"/>
                </a:solidFill>
                <a:latin typeface="Literature Decor" panose="02000000000000000000" pitchFamily="2" charset="0"/>
              </a:rPr>
            </a:br>
            <a:r>
              <a:rPr lang="ru-RU" sz="4400" dirty="0">
                <a:solidFill>
                  <a:schemeClr val="bg1"/>
                </a:solidFill>
                <a:latin typeface="Literature Decor" panose="02000000000000000000" pitchFamily="2" charset="0"/>
              </a:rPr>
              <a:t>Большие сибирские</a:t>
            </a:r>
            <a:r>
              <a:rPr lang="en-US" sz="4400" dirty="0">
                <a:solidFill>
                  <a:schemeClr val="bg1"/>
                </a:solidFill>
                <a:latin typeface="Literature Decor" panose="02000000000000000000" pitchFamily="2" charset="0"/>
              </a:rPr>
              <a:t> </a:t>
            </a:r>
            <a:r>
              <a:rPr lang="ru-RU" sz="4400" dirty="0">
                <a:solidFill>
                  <a:schemeClr val="bg1"/>
                </a:solidFill>
                <a:latin typeface="Literature Decor" panose="02000000000000000000" pitchFamily="2" charset="0"/>
              </a:rPr>
              <a:t>каникулы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6D3C13-9AFD-460A-3FE8-F6D7B11F0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033" y="1023542"/>
            <a:ext cx="10774734" cy="539750"/>
          </a:xfrm>
        </p:spPr>
        <p:txBody>
          <a:bodyPr anchor="t"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ALS Sirius" panose="00000500000000000000" pitchFamily="50" charset="0"/>
              </a:rPr>
              <a:t>Мероприятия библиотек Кузбасса в </a:t>
            </a:r>
            <a:r>
              <a:rPr lang="ru-RU" sz="2400" dirty="0">
                <a:solidFill>
                  <a:schemeClr val="bg1"/>
                </a:solidFill>
                <a:latin typeface="ALS Sirius" panose="00000500000000000000" pitchFamily="50" charset="0"/>
              </a:rPr>
              <a:t>рамках кампании </a:t>
            </a:r>
          </a:p>
        </p:txBody>
      </p:sp>
      <p:pic>
        <p:nvPicPr>
          <p:cNvPr id="12" name="Рисунок 11" descr="Изображение выглядит как Графика, снимок экрана, Красочность, круг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5561959D-E1AA-2B95-6737-B4D74406D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82" y="4255665"/>
            <a:ext cx="5456758" cy="211050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ка, Шрифт, символ, круг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7D31C56B-FFA4-7992-24B3-BAA9F0126F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11" y="-639190"/>
            <a:ext cx="2575856" cy="2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B3FF6E1-4178-73FA-F52B-7D3D8AC69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9D47453-8AF9-6E33-976C-D0A0F84992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67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B01407-F341-0E9C-DEC1-054B04D13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452" y="704405"/>
            <a:ext cx="5526157" cy="168556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latin typeface="ALS Sirius Bold" panose="00000800000000000000" pitchFamily="50" charset="0"/>
              </a:rPr>
              <a:t>Большая Литературная гостиная «Библиотечные Новогодние каникулы»: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AD598F4-322F-D4EC-028B-2AB797685EC2}"/>
              </a:ext>
            </a:extLst>
          </p:cNvPr>
          <p:cNvSpPr txBox="1">
            <a:spLocks/>
          </p:cNvSpPr>
          <p:nvPr/>
        </p:nvSpPr>
        <p:spPr>
          <a:xfrm>
            <a:off x="6185452" y="3498574"/>
            <a:ext cx="5069018" cy="32658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300" dirty="0">
                <a:solidFill>
                  <a:schemeClr val="bg1"/>
                </a:solidFill>
                <a:latin typeface="ALS Sirius Bold" panose="00000800000000000000" pitchFamily="50" charset="0"/>
              </a:rPr>
              <a:t>584</a:t>
            </a:r>
            <a:r>
              <a:rPr lang="ru-RU" sz="2400" dirty="0">
                <a:solidFill>
                  <a:schemeClr val="bg1"/>
                </a:solidFill>
                <a:latin typeface="ALS Sirius" panose="00000500000000000000" pitchFamily="50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LS Sirius" panose="00000500000000000000" pitchFamily="50" charset="0"/>
              </a:rPr>
              <a:t>библиотеки</a:t>
            </a:r>
          </a:p>
          <a:p>
            <a:pPr algn="l">
              <a:lnSpc>
                <a:spcPct val="100000"/>
              </a:lnSpc>
            </a:pPr>
            <a:endParaRPr lang="ru-RU" sz="2400" dirty="0">
              <a:solidFill>
                <a:schemeClr val="bg1"/>
              </a:solidFill>
              <a:latin typeface="ALS Sirius" panose="00000500000000000000" pitchFamily="50" charset="0"/>
            </a:endParaRPr>
          </a:p>
          <a:p>
            <a:pPr algn="l">
              <a:lnSpc>
                <a:spcPct val="100000"/>
              </a:lnSpc>
            </a:pPr>
            <a:r>
              <a:rPr lang="ru-RU" sz="3300" dirty="0" smtClean="0">
                <a:solidFill>
                  <a:schemeClr val="bg1"/>
                </a:solidFill>
                <a:latin typeface="ALS Sirius Bold" panose="00000800000000000000" pitchFamily="50" charset="0"/>
              </a:rPr>
              <a:t>30 386</a:t>
            </a:r>
            <a:r>
              <a:rPr lang="ru-RU" sz="2400" dirty="0" smtClean="0">
                <a:solidFill>
                  <a:schemeClr val="bg1"/>
                </a:solidFill>
                <a:latin typeface="ALS Sirius" panose="00000500000000000000" pitchFamily="50" charset="0"/>
              </a:rPr>
              <a:t> мероприятий</a:t>
            </a:r>
          </a:p>
          <a:p>
            <a:pPr algn="l">
              <a:lnSpc>
                <a:spcPct val="100000"/>
              </a:lnSpc>
            </a:pPr>
            <a:endParaRPr lang="ru-RU" sz="2400" dirty="0">
              <a:solidFill>
                <a:schemeClr val="bg1"/>
              </a:solidFill>
              <a:latin typeface="ALS Sirius" panose="00000500000000000000" pitchFamily="50" charset="0"/>
            </a:endParaRPr>
          </a:p>
          <a:p>
            <a:pPr algn="l">
              <a:lnSpc>
                <a:spcPct val="100000"/>
              </a:lnSpc>
            </a:pPr>
            <a:r>
              <a:rPr lang="ru-RU" sz="3300" dirty="0">
                <a:solidFill>
                  <a:schemeClr val="bg1"/>
                </a:solidFill>
                <a:latin typeface="ALS Sirius Bold" panose="00000800000000000000" pitchFamily="50" charset="0"/>
              </a:rPr>
              <a:t>759 </a:t>
            </a:r>
            <a:r>
              <a:rPr lang="ru-RU" sz="2400" dirty="0">
                <a:solidFill>
                  <a:schemeClr val="bg1"/>
                </a:solidFill>
                <a:latin typeface="ALS Sirius Bold" panose="00000800000000000000" pitchFamily="50" charset="0"/>
              </a:rPr>
              <a:t>тысяч </a:t>
            </a:r>
            <a:r>
              <a:rPr lang="ru-RU" sz="2400" dirty="0">
                <a:solidFill>
                  <a:schemeClr val="bg1"/>
                </a:solidFill>
                <a:latin typeface="ALS Sirius" panose="00000500000000000000" pitchFamily="50" charset="0"/>
              </a:rPr>
              <a:t>участников</a:t>
            </a:r>
          </a:p>
        </p:txBody>
      </p:sp>
      <p:pic>
        <p:nvPicPr>
          <p:cNvPr id="7" name="Рисунок 6" descr="Изображение выглядит как Графика, снимок экрана, Красочность, круг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DFA9639C-C5AF-22FE-76EB-3313025FF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70" y="6465490"/>
            <a:ext cx="772983" cy="298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r="19952"/>
          <a:stretch/>
        </p:blipFill>
        <p:spPr>
          <a:xfrm>
            <a:off x="-198782" y="0"/>
            <a:ext cx="5903844" cy="68580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83C0DFD3-A108-4816-787C-EE6E51ED364B}"/>
              </a:ext>
            </a:extLst>
          </p:cNvPr>
          <p:cNvSpPr txBox="1">
            <a:spLocks/>
          </p:cNvSpPr>
          <p:nvPr/>
        </p:nvSpPr>
        <p:spPr>
          <a:xfrm>
            <a:off x="6236748" y="2206487"/>
            <a:ext cx="5113739" cy="10336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latin typeface="ALS Sirius" panose="00000500000000000000" pitchFamily="50" charset="0"/>
              </a:rPr>
              <a:t>сетевой культурно-просветительский проект библиотек Кузбасса, </a:t>
            </a:r>
            <a:endParaRPr lang="ru-RU" sz="1600" dirty="0" smtClean="0">
              <a:solidFill>
                <a:schemeClr val="bg1"/>
              </a:solidFill>
              <a:latin typeface="ALS Sirius" panose="00000500000000000000" pitchFamily="50" charset="0"/>
            </a:endParaRP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bg1"/>
                </a:solidFill>
                <a:latin typeface="ALS Sirius" panose="00000500000000000000" pitchFamily="50" charset="0"/>
              </a:rPr>
              <a:t>посвященный </a:t>
            </a:r>
            <a:r>
              <a:rPr lang="ru-RU" sz="1600" dirty="0">
                <a:solidFill>
                  <a:schemeClr val="bg1"/>
                </a:solidFill>
                <a:latin typeface="ALS Sirius" panose="00000500000000000000" pitchFamily="50" charset="0"/>
              </a:rPr>
              <a:t>Новому году и Рождеству</a:t>
            </a:r>
          </a:p>
        </p:txBody>
      </p:sp>
    </p:spTree>
    <p:extLst>
      <p:ext uri="{BB962C8B-B14F-4D97-AF65-F5344CB8AC3E}">
        <p14:creationId xmlns:p14="http://schemas.microsoft.com/office/powerpoint/2010/main" val="11533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0613B9C-6E10-299F-0413-060A56F59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шаблон, монохромный, Орнамент, черный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0A73F6EE-7046-42ED-BCD2-6BB7252386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30" b="1"/>
          <a:stretch>
            <a:fillRect/>
          </a:stretch>
        </p:blipFill>
        <p:spPr>
          <a:xfrm>
            <a:off x="1" y="0"/>
            <a:ext cx="12228404" cy="2179665"/>
          </a:xfrm>
          <a:prstGeom prst="rect">
            <a:avLst/>
          </a:prstGeom>
          <a:solidFill>
            <a:srgbClr val="DD000C"/>
          </a:solidFill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51A35B-4E28-55F5-B2BA-37445DE1D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735" y="3798391"/>
            <a:ext cx="2210851" cy="531133"/>
          </a:xfrm>
        </p:spPr>
        <p:txBody>
          <a:bodyPr anchor="t">
            <a:norm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LS Sirius Bold" panose="00000800000000000000" pitchFamily="50" charset="0"/>
              </a:rPr>
              <a:t>«Новогодние книжные новинки»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3B355DBD-1366-A32D-0CD5-5E9945D4420E}"/>
              </a:ext>
            </a:extLst>
          </p:cNvPr>
          <p:cNvSpPr txBox="1">
            <a:spLocks/>
          </p:cNvSpPr>
          <p:nvPr/>
        </p:nvSpPr>
        <p:spPr>
          <a:xfrm>
            <a:off x="153749" y="4483447"/>
            <a:ext cx="2666018" cy="15546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книжные выставки-фотозоны с разделами литературы для семейного чтения,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LS Sirius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для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молодежи,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LS Sirius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книжными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полками для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детей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LS Sirius" panose="00000500000000000000" pitchFamily="50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21A8BA92-FC4F-832D-58C5-C55C6E8B53C8}"/>
              </a:ext>
            </a:extLst>
          </p:cNvPr>
          <p:cNvSpPr txBox="1">
            <a:spLocks/>
          </p:cNvSpPr>
          <p:nvPr/>
        </p:nvSpPr>
        <p:spPr>
          <a:xfrm>
            <a:off x="1496409" y="539838"/>
            <a:ext cx="9199182" cy="8011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LS Sirius Bold" panose="00000800000000000000" pitchFamily="50" charset="0"/>
              </a:rPr>
              <a:t>1 декабря – 31 января</a:t>
            </a:r>
          </a:p>
        </p:txBody>
      </p:sp>
      <p:pic>
        <p:nvPicPr>
          <p:cNvPr id="17" name="Рисунок 16" descr="Изображение выглядит как Графика, снимок экрана, Красочность, круг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17C178AF-4EA0-8B38-5F86-2BA273B23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70" y="6465490"/>
            <a:ext cx="772983" cy="298966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6251A35B-4E28-55F5-B2BA-37445DE1D895}"/>
              </a:ext>
            </a:extLst>
          </p:cNvPr>
          <p:cNvSpPr txBox="1">
            <a:spLocks/>
          </p:cNvSpPr>
          <p:nvPr/>
        </p:nvSpPr>
        <p:spPr>
          <a:xfrm>
            <a:off x="2819767" y="3786836"/>
            <a:ext cx="2210851" cy="531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C00000"/>
                </a:solidFill>
                <a:latin typeface="ALS Sirius Bold" panose="00000800000000000000" pitchFamily="50" charset="0"/>
              </a:rPr>
              <a:t>«Новогодний </a:t>
            </a:r>
            <a:r>
              <a:rPr lang="ru-RU" sz="1600" dirty="0">
                <a:solidFill>
                  <a:srgbClr val="C00000"/>
                </a:solidFill>
                <a:latin typeface="ALS Sirius Bold" panose="00000800000000000000" pitchFamily="50" charset="0"/>
              </a:rPr>
              <a:t>калейдоскоп»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3B355DBD-1366-A32D-0CD5-5E9945D4420E}"/>
              </a:ext>
            </a:extLst>
          </p:cNvPr>
          <p:cNvSpPr txBox="1">
            <a:spLocks/>
          </p:cNvSpPr>
          <p:nvPr/>
        </p:nvSpPr>
        <p:spPr>
          <a:xfrm>
            <a:off x="2777053" y="4471892"/>
            <a:ext cx="2270424" cy="15546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марафон мероприятий для молодежи от 14 до 22 лет по Пушкинской карте.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6251A35B-4E28-55F5-B2BA-37445DE1D895}"/>
              </a:ext>
            </a:extLst>
          </p:cNvPr>
          <p:cNvSpPr txBox="1">
            <a:spLocks/>
          </p:cNvSpPr>
          <p:nvPr/>
        </p:nvSpPr>
        <p:spPr>
          <a:xfrm>
            <a:off x="5090191" y="3786836"/>
            <a:ext cx="2284774" cy="5311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C00000"/>
                </a:solidFill>
                <a:latin typeface="ALS Sirius Bold" panose="00000800000000000000" pitchFamily="50" charset="0"/>
              </a:rPr>
              <a:t>«Новогодняя семейная гостиная»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3B355DBD-1366-A32D-0CD5-5E9945D4420E}"/>
              </a:ext>
            </a:extLst>
          </p:cNvPr>
          <p:cNvSpPr txBox="1">
            <a:spLocks/>
          </p:cNvSpPr>
          <p:nvPr/>
        </p:nvSpPr>
        <p:spPr>
          <a:xfrm>
            <a:off x="5090191" y="4471892"/>
            <a:ext cx="2284774" cy="20329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семейное чтение книг, викторины о новогодних традициях народов разных стран, России 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Кузбасса.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LS Sirius" panose="00000500000000000000" pitchFamily="50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6251A35B-4E28-55F5-B2BA-37445DE1D895}"/>
              </a:ext>
            </a:extLst>
          </p:cNvPr>
          <p:cNvSpPr txBox="1">
            <a:spLocks/>
          </p:cNvSpPr>
          <p:nvPr/>
        </p:nvSpPr>
        <p:spPr>
          <a:xfrm>
            <a:off x="7374965" y="3690818"/>
            <a:ext cx="2284774" cy="5311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C00000"/>
                </a:solidFill>
                <a:latin typeface="ALS Sirius Bold" panose="00000800000000000000" pitchFamily="50" charset="0"/>
              </a:rPr>
              <a:t>«Читаем новогоднюю </a:t>
            </a:r>
            <a:r>
              <a:rPr lang="ru-RU" sz="1600" dirty="0" smtClean="0">
                <a:solidFill>
                  <a:srgbClr val="C00000"/>
                </a:solidFill>
                <a:latin typeface="ALS Sirius Bold" panose="00000800000000000000" pitchFamily="50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LS Sirius Bold" panose="00000800000000000000" pitchFamily="50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LS Sirius Bold" panose="00000800000000000000" pitchFamily="50" charset="0"/>
              </a:rPr>
              <a:t>сказку </a:t>
            </a:r>
            <a:r>
              <a:rPr lang="ru-RU" sz="1600" dirty="0">
                <a:solidFill>
                  <a:srgbClr val="C00000"/>
                </a:solidFill>
                <a:latin typeface="ALS Sirius Bold" panose="00000800000000000000" pitchFamily="50" charset="0"/>
              </a:rPr>
              <a:t>вместе»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3B355DBD-1366-A32D-0CD5-5E9945D4420E}"/>
              </a:ext>
            </a:extLst>
          </p:cNvPr>
          <p:cNvSpPr txBox="1">
            <a:spLocks/>
          </p:cNvSpPr>
          <p:nvPr/>
        </p:nvSpPr>
        <p:spPr>
          <a:xfrm>
            <a:off x="7374965" y="4471893"/>
            <a:ext cx="2284774" cy="19871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новогодние встречи в детских читательских клубах, чтение сказок по ролям. 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6251A35B-4E28-55F5-B2BA-37445DE1D895}"/>
              </a:ext>
            </a:extLst>
          </p:cNvPr>
          <p:cNvSpPr txBox="1">
            <a:spLocks/>
          </p:cNvSpPr>
          <p:nvPr/>
        </p:nvSpPr>
        <p:spPr>
          <a:xfrm>
            <a:off x="9659739" y="3741018"/>
            <a:ext cx="2210851" cy="531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C00000"/>
                </a:solidFill>
                <a:latin typeface="ALS Sirius Bold" panose="00000800000000000000" pitchFamily="50" charset="0"/>
              </a:rPr>
              <a:t>«Волшебные мгновения»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3B355DBD-1366-A32D-0CD5-5E9945D4420E}"/>
              </a:ext>
            </a:extLst>
          </p:cNvPr>
          <p:cNvSpPr txBox="1">
            <a:spLocks/>
          </p:cNvSpPr>
          <p:nvPr/>
        </p:nvSpPr>
        <p:spPr>
          <a:xfrm>
            <a:off x="9617025" y="4426074"/>
            <a:ext cx="2270424" cy="2301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творческие встречи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с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поэтами и писателями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в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центрах чтения библиотек, презентации книг профессиональных литераторов Кузбасса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(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с участием Кемеровского областного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отделения </a:t>
            </a: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Союза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писателей России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»).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LS Sirius" panose="00000500000000000000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80" y="1598883"/>
            <a:ext cx="2976929" cy="1676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31" y="1604669"/>
            <a:ext cx="2515760" cy="16771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57" y="1598883"/>
            <a:ext cx="2525852" cy="16839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03" y="1604669"/>
            <a:ext cx="2516356" cy="16775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259" y="1604670"/>
            <a:ext cx="2521190" cy="1680793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D73B4679-FBAD-7514-080E-DFBAB3C71980}"/>
              </a:ext>
            </a:extLst>
          </p:cNvPr>
          <p:cNvCxnSpPr/>
          <p:nvPr/>
        </p:nvCxnSpPr>
        <p:spPr>
          <a:xfrm>
            <a:off x="1" y="6599191"/>
            <a:ext cx="11090494" cy="15782"/>
          </a:xfrm>
          <a:prstGeom prst="line">
            <a:avLst/>
          </a:prstGeom>
          <a:ln w="57150">
            <a:solidFill>
              <a:srgbClr val="3A67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8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82FD1CF-4DE4-A713-7BF0-B3B3BA6A8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D73B4679-FBAD-7514-080E-DFBAB3C71980}"/>
              </a:ext>
            </a:extLst>
          </p:cNvPr>
          <p:cNvCxnSpPr/>
          <p:nvPr/>
        </p:nvCxnSpPr>
        <p:spPr>
          <a:xfrm>
            <a:off x="2753689" y="4063784"/>
            <a:ext cx="4826003" cy="15782"/>
          </a:xfrm>
          <a:prstGeom prst="line">
            <a:avLst/>
          </a:prstGeom>
          <a:ln w="57150">
            <a:solidFill>
              <a:srgbClr val="3A67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D73B4679-FBAD-7514-080E-DFBAB3C71980}"/>
              </a:ext>
            </a:extLst>
          </p:cNvPr>
          <p:cNvCxnSpPr/>
          <p:nvPr/>
        </p:nvCxnSpPr>
        <p:spPr>
          <a:xfrm>
            <a:off x="4462670" y="904018"/>
            <a:ext cx="6171451" cy="3501"/>
          </a:xfrm>
          <a:prstGeom prst="line">
            <a:avLst/>
          </a:prstGeom>
          <a:ln w="57150">
            <a:solidFill>
              <a:srgbClr val="3A67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шаблон, монохромный, Орнамент, черный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8F31A714-874A-3F5B-4FDA-534B7E3AD8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6" t="-4695" r="1944" b="4347"/>
          <a:stretch/>
        </p:blipFill>
        <p:spPr>
          <a:xfrm>
            <a:off x="10134044" y="0"/>
            <a:ext cx="2057956" cy="6858000"/>
          </a:xfrm>
          <a:prstGeom prst="rect">
            <a:avLst/>
          </a:prstGeom>
          <a:solidFill>
            <a:srgbClr val="DD000C"/>
          </a:solidFill>
        </p:spPr>
      </p:pic>
      <p:pic>
        <p:nvPicPr>
          <p:cNvPr id="18" name="Рисунок 17" descr="Изображение выглядит как Графика, снимок экрана, Красочность, круг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2944CFB9-F24C-E5DE-8022-572066DD4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70" y="6465490"/>
            <a:ext cx="772983" cy="29896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аблон, монохромный, Орнамент, черный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8F31A714-874A-3F5B-4FDA-534B7E3AD8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6" t="-4695" r="1944" b="4347"/>
          <a:stretch/>
        </p:blipFill>
        <p:spPr>
          <a:xfrm>
            <a:off x="0" y="0"/>
            <a:ext cx="2057956" cy="6858000"/>
          </a:xfrm>
          <a:prstGeom prst="rect">
            <a:avLst/>
          </a:prstGeom>
          <a:solidFill>
            <a:srgbClr val="DD000C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r="5664"/>
          <a:stretch/>
        </p:blipFill>
        <p:spPr>
          <a:xfrm>
            <a:off x="-14689" y="3693319"/>
            <a:ext cx="3993973" cy="3164682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678D9520-411B-407F-EF2B-7995498E6DCD}"/>
              </a:ext>
            </a:extLst>
          </p:cNvPr>
          <p:cNvSpPr txBox="1">
            <a:spLocks/>
          </p:cNvSpPr>
          <p:nvPr/>
        </p:nvSpPr>
        <p:spPr>
          <a:xfrm>
            <a:off x="2057956" y="688083"/>
            <a:ext cx="6229393" cy="434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rgbClr val="3A675C"/>
                </a:solidFill>
                <a:latin typeface="ALS Sirius Bold" panose="00000800000000000000" pitchFamily="50" charset="0"/>
              </a:rPr>
              <a:t>3 – 5 января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3B05DE48-D00E-0A87-B2DA-F98649100CAA}"/>
              </a:ext>
            </a:extLst>
          </p:cNvPr>
          <p:cNvSpPr txBox="1">
            <a:spLocks/>
          </p:cNvSpPr>
          <p:nvPr/>
        </p:nvSpPr>
        <p:spPr>
          <a:xfrm>
            <a:off x="2346624" y="1270681"/>
            <a:ext cx="5709981" cy="25489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2200" b="1" dirty="0">
                <a:solidFill>
                  <a:srgbClr val="C00000"/>
                </a:solidFill>
                <a:latin typeface="ALS Sirius" panose="00000500000000000000" pitchFamily="50" charset="0"/>
              </a:rPr>
              <a:t>«7 чудес Кузбасса»: </a:t>
            </a:r>
            <a:r>
              <a:rPr lang="ru-RU" sz="2200" b="1" dirty="0" smtClean="0">
                <a:solidFill>
                  <a:srgbClr val="C00000"/>
                </a:solidFill>
                <a:latin typeface="ALS Sirius" panose="00000500000000000000" pitchFamily="50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ALS Sirius" panose="00000500000000000000" pitchFamily="50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мультимедийные занятия-викторины с просмотром видеофильма Государственной научной библиотеки Кузбасса им. В. Д. Федорова о достопримечательностях Кузбасса (Томской </a:t>
            </a:r>
            <a:r>
              <a:rPr lang="ru-RU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Писанице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, </a:t>
            </a:r>
            <a:r>
              <a:rPr lang="ru-RU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Азасской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 пещере, Кузнецкой Крепости, Поднебесных Зубьях, г. Мариинске, скульптуре «Золотая </a:t>
            </a:r>
            <a:r>
              <a:rPr lang="ru-RU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Шория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» и монументе «Память шахтерам Кузбасса»)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и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мастер-классы по написанию пером рождественских поздравлений и </a:t>
            </a:r>
            <a:r>
              <a:rPr lang="ru-RU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шорских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 и </a:t>
            </a:r>
            <a:r>
              <a:rPr lang="ru-RU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телеутских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 слов. 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E01BF318-3AB4-C429-E08D-A41E9D82A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6124" y="3881417"/>
            <a:ext cx="3817920" cy="454636"/>
          </a:xfrm>
        </p:spPr>
        <p:txBody>
          <a:bodyPr anchor="t">
            <a:normAutofit/>
          </a:bodyPr>
          <a:lstStyle/>
          <a:p>
            <a:pPr algn="r"/>
            <a:r>
              <a:rPr lang="ru-RU" sz="2400" dirty="0">
                <a:solidFill>
                  <a:srgbClr val="3A675C"/>
                </a:solidFill>
                <a:latin typeface="ALS Sirius Bold" panose="00000800000000000000" pitchFamily="50" charset="0"/>
              </a:rPr>
              <a:t>6 – 14 января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0CC9742E-1E02-B6D9-6C8F-CF0ADEA51094}"/>
              </a:ext>
            </a:extLst>
          </p:cNvPr>
          <p:cNvSpPr txBox="1">
            <a:spLocks/>
          </p:cNvSpPr>
          <p:nvPr/>
        </p:nvSpPr>
        <p:spPr>
          <a:xfrm>
            <a:off x="5192426" y="4432217"/>
            <a:ext cx="4665306" cy="1710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800" b="1" dirty="0">
                <a:solidFill>
                  <a:srgbClr val="C00000"/>
                </a:solidFill>
                <a:latin typeface="ALS Sirius" panose="00000500000000000000" pitchFamily="50" charset="0"/>
              </a:rPr>
              <a:t>«Рождественские встречи. Разговоры о духовном»: </a:t>
            </a:r>
            <a:endParaRPr lang="ru-RU" sz="1800" b="1" dirty="0" smtClean="0">
              <a:solidFill>
                <a:srgbClr val="C00000"/>
              </a:solidFill>
              <a:latin typeface="ALS Sirius" panose="00000500000000000000" pitchFamily="50" charset="0"/>
            </a:endParaRPr>
          </a:p>
          <a:p>
            <a:pPr algn="r">
              <a:lnSpc>
                <a:spcPct val="100000"/>
              </a:lnSpc>
            </a:pP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праздничные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встречи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с православными священниками.</a:t>
            </a:r>
          </a:p>
          <a:p>
            <a:pPr algn="r">
              <a:lnSpc>
                <a:spcPct val="100000"/>
              </a:lnSpc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LS Sirius" panose="00000500000000000000" pitchFamily="50" charset="0"/>
            </a:endParaRPr>
          </a:p>
          <a:p>
            <a:pPr algn="r">
              <a:lnSpc>
                <a:spcPct val="100000"/>
              </a:lnSpc>
            </a:pPr>
            <a:r>
              <a:rPr lang="ru-RU" sz="1800" b="1" dirty="0">
                <a:solidFill>
                  <a:srgbClr val="C00000"/>
                </a:solidFill>
                <a:latin typeface="ALS Sirius" panose="00000500000000000000" pitchFamily="50" charset="0"/>
              </a:rPr>
              <a:t>«Рождественский сувенир»: </a:t>
            </a:r>
            <a:r>
              <a:rPr lang="ru-RU" sz="1800" b="1" dirty="0" smtClean="0">
                <a:solidFill>
                  <a:srgbClr val="C00000"/>
                </a:solidFill>
                <a:latin typeface="ALS Sirius" panose="00000500000000000000" pitchFamily="50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LS Sirius" panose="00000500000000000000" pitchFamily="50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мастер-классы народных умельцев.</a:t>
            </a:r>
          </a:p>
        </p:txBody>
      </p:sp>
      <p:pic>
        <p:nvPicPr>
          <p:cNvPr id="24" name="Рисунок 23" descr="Изображение выглядит как Графика, Шрифт, символ, круг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146F7DA5-8865-8D23-0002-A09EC1A903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4890">
            <a:off x="7886390" y="-1694366"/>
            <a:ext cx="1736621" cy="15250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r="4364"/>
          <a:stretch/>
        </p:blipFill>
        <p:spPr>
          <a:xfrm>
            <a:off x="8483956" y="0"/>
            <a:ext cx="3717235" cy="30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82FD1CF-4DE4-A713-7BF0-B3B3BA6A8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D73B4679-FBAD-7514-080E-DFBAB3C71980}"/>
              </a:ext>
            </a:extLst>
          </p:cNvPr>
          <p:cNvCxnSpPr/>
          <p:nvPr/>
        </p:nvCxnSpPr>
        <p:spPr>
          <a:xfrm>
            <a:off x="2604602" y="3773182"/>
            <a:ext cx="4826003" cy="15782"/>
          </a:xfrm>
          <a:prstGeom prst="line">
            <a:avLst/>
          </a:prstGeom>
          <a:ln w="57150">
            <a:solidFill>
              <a:srgbClr val="3A67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D73B4679-FBAD-7514-080E-DFBAB3C71980}"/>
              </a:ext>
            </a:extLst>
          </p:cNvPr>
          <p:cNvCxnSpPr/>
          <p:nvPr/>
        </p:nvCxnSpPr>
        <p:spPr>
          <a:xfrm>
            <a:off x="4734691" y="891737"/>
            <a:ext cx="4826003" cy="15782"/>
          </a:xfrm>
          <a:prstGeom prst="line">
            <a:avLst/>
          </a:prstGeom>
          <a:ln w="57150">
            <a:solidFill>
              <a:srgbClr val="3A67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шаблон, монохромный, Орнамент, черный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8F31A714-874A-3F5B-4FDA-534B7E3AD8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6" t="-4695" r="1944" b="4347"/>
          <a:stretch/>
        </p:blipFill>
        <p:spPr>
          <a:xfrm>
            <a:off x="10134044" y="0"/>
            <a:ext cx="2057956" cy="6858000"/>
          </a:xfrm>
          <a:prstGeom prst="rect">
            <a:avLst/>
          </a:prstGeom>
          <a:solidFill>
            <a:srgbClr val="DD000C"/>
          </a:solidFill>
        </p:spPr>
      </p:pic>
      <p:pic>
        <p:nvPicPr>
          <p:cNvPr id="24" name="Рисунок 23" descr="Изображение выглядит как Графика, Шрифт, символ, круг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146F7DA5-8865-8D23-0002-A09EC1A90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4890">
            <a:off x="8036237" y="-2207722"/>
            <a:ext cx="1736621" cy="152504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678D9520-411B-407F-EF2B-7995498E6DCD}"/>
              </a:ext>
            </a:extLst>
          </p:cNvPr>
          <p:cNvSpPr txBox="1">
            <a:spLocks/>
          </p:cNvSpPr>
          <p:nvPr/>
        </p:nvSpPr>
        <p:spPr>
          <a:xfrm>
            <a:off x="2057956" y="674697"/>
            <a:ext cx="6242183" cy="434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rgbClr val="3A675C"/>
                </a:solidFill>
                <a:latin typeface="ALS Sirius Bold" panose="00000800000000000000" pitchFamily="50" charset="0"/>
              </a:rPr>
              <a:t>15 – 25 января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3B05DE48-D00E-0A87-B2DA-F98649100CAA}"/>
              </a:ext>
            </a:extLst>
          </p:cNvPr>
          <p:cNvSpPr txBox="1">
            <a:spLocks/>
          </p:cNvSpPr>
          <p:nvPr/>
        </p:nvSpPr>
        <p:spPr>
          <a:xfrm>
            <a:off x="2390285" y="1292025"/>
            <a:ext cx="5373843" cy="24969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solidFill>
                  <a:srgbClr val="C00000"/>
                </a:solidFill>
                <a:latin typeface="ALS Sirius" panose="00000500000000000000" pitchFamily="50" charset="0"/>
              </a:rPr>
              <a:t>«Новогодняя встреча друзей»: </a:t>
            </a:r>
            <a:br>
              <a:rPr lang="ru-RU" sz="1800" b="1" dirty="0">
                <a:solidFill>
                  <a:srgbClr val="C00000"/>
                </a:solidFill>
                <a:latin typeface="ALS Sirius" panose="00000500000000000000" pitchFamily="50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открытые праздничные занятия в библиотечных клубах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по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интересам (творческие отчеты о работе, набор новых членов клубов).</a:t>
            </a:r>
          </a:p>
          <a:p>
            <a:pPr algn="l">
              <a:lnSpc>
                <a:spcPct val="100000"/>
              </a:lnSpc>
            </a:pPr>
            <a:endParaRPr lang="ru-RU" sz="1400" b="1" dirty="0" smtClean="0">
              <a:solidFill>
                <a:srgbClr val="C00000"/>
              </a:solidFill>
              <a:latin typeface="ALS Sirius" panose="00000500000000000000" pitchFamily="50" charset="0"/>
            </a:endParaRPr>
          </a:p>
          <a:p>
            <a:pPr algn="l">
              <a:lnSpc>
                <a:spcPct val="100000"/>
              </a:lnSpc>
            </a:pPr>
            <a:r>
              <a:rPr lang="ru-RU" sz="1800" b="1" dirty="0">
                <a:solidFill>
                  <a:srgbClr val="C00000"/>
                </a:solidFill>
                <a:latin typeface="ALS Sirius" panose="00000500000000000000" pitchFamily="50" charset="0"/>
              </a:rPr>
              <a:t>«Русская зима»: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презентации настольных игр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библиотечных игротек для проведения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познавательного досуга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всей семьей в дни новогодних каникул.</a:t>
            </a:r>
          </a:p>
        </p:txBody>
      </p:sp>
      <p:pic>
        <p:nvPicPr>
          <p:cNvPr id="18" name="Рисунок 17" descr="Изображение выглядит как Графика, снимок экрана, Красочность, круг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2944CFB9-F24C-E5DE-8022-572066DD49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70" y="6465490"/>
            <a:ext cx="772983" cy="29896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аблон, монохромный, Орнамент, черный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8F31A714-874A-3F5B-4FDA-534B7E3AD8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6" t="-4695" r="1944" b="4347"/>
          <a:stretch/>
        </p:blipFill>
        <p:spPr>
          <a:xfrm>
            <a:off x="0" y="0"/>
            <a:ext cx="2057956" cy="6858000"/>
          </a:xfrm>
          <a:prstGeom prst="rect">
            <a:avLst/>
          </a:prstGeom>
          <a:solidFill>
            <a:srgbClr val="DD000C"/>
          </a:solidFill>
        </p:spPr>
      </p:pic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E01BF318-3AB4-C429-E08D-A41E9D82A0A0}"/>
              </a:ext>
            </a:extLst>
          </p:cNvPr>
          <p:cNvSpPr txBox="1">
            <a:spLocks/>
          </p:cNvSpPr>
          <p:nvPr/>
        </p:nvSpPr>
        <p:spPr>
          <a:xfrm>
            <a:off x="6209389" y="3586511"/>
            <a:ext cx="3924655" cy="45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>
                <a:solidFill>
                  <a:srgbClr val="3A675C"/>
                </a:solidFill>
                <a:latin typeface="ALS Sirius Bold" panose="00000800000000000000" pitchFamily="50" charset="0"/>
              </a:rPr>
              <a:t>26 – 31 января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0CC9742E-1E02-B6D9-6C8F-CF0ADEA51094}"/>
              </a:ext>
            </a:extLst>
          </p:cNvPr>
          <p:cNvSpPr txBox="1">
            <a:spLocks/>
          </p:cNvSpPr>
          <p:nvPr/>
        </p:nvSpPr>
        <p:spPr>
          <a:xfrm>
            <a:off x="4854136" y="4273265"/>
            <a:ext cx="5279907" cy="23008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2700" b="1" dirty="0">
                <a:solidFill>
                  <a:srgbClr val="C00000"/>
                </a:solidFill>
                <a:latin typeface="ALS Sirius" panose="00000500000000000000" pitchFamily="50" charset="0"/>
              </a:rPr>
              <a:t>«Новогодний </a:t>
            </a:r>
            <a:r>
              <a:rPr lang="ru-RU" sz="2700" b="1" dirty="0" smtClean="0">
                <a:solidFill>
                  <a:srgbClr val="C00000"/>
                </a:solidFill>
                <a:latin typeface="ALS Sirius" panose="00000500000000000000" pitchFamily="50" charset="0"/>
              </a:rPr>
              <a:t>винил»: </a:t>
            </a:r>
            <a:br>
              <a:rPr lang="ru-RU" sz="2700" b="1" dirty="0" smtClean="0">
                <a:solidFill>
                  <a:srgbClr val="C00000"/>
                </a:solidFill>
                <a:latin typeface="ALS Sirius" panose="00000500000000000000" pitchFamily="50" charset="0"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публичные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лекции об истории грампластинки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с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прослушиванием новогодних сказок и песен,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LS Sirius" panose="00000500000000000000" pitchFamily="50" charset="0"/>
            </a:endParaRPr>
          </a:p>
          <a:p>
            <a:pPr algn="r">
              <a:lnSpc>
                <a:spcPct val="10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записанных на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виниловых пластинках из фондов библиотек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.</a:t>
            </a:r>
          </a:p>
          <a:p>
            <a:pPr algn="r">
              <a:lnSpc>
                <a:spcPct val="1000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LS Sirius" panose="00000500000000000000" pitchFamily="50" charset="0"/>
            </a:endParaRPr>
          </a:p>
          <a:p>
            <a:pPr algn="r">
              <a:lnSpc>
                <a:spcPct val="100000"/>
              </a:lnSpc>
            </a:pPr>
            <a:r>
              <a:rPr lang="ru-RU" sz="2700" b="1" dirty="0">
                <a:solidFill>
                  <a:srgbClr val="C00000"/>
                </a:solidFill>
                <a:latin typeface="ALS Sirius" panose="00000500000000000000" pitchFamily="50" charset="0"/>
              </a:rPr>
              <a:t>«Библиотечные вечерки»: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работа открытых площадок для презентации творчества активных читателей (фотовыставки, выставки изобразительного искусства, декоративно-прикладного творчества и моделирования, «Открытый микрофон» чтецов, соло-концерты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).</a:t>
            </a:r>
          </a:p>
          <a:p>
            <a:pPr algn="r">
              <a:lnSpc>
                <a:spcPct val="1000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LS Sirius" panose="00000500000000000000" pitchFamily="50" charset="0"/>
            </a:endParaRPr>
          </a:p>
          <a:p>
            <a:pPr algn="r">
              <a:lnSpc>
                <a:spcPct val="100000"/>
              </a:lnSpc>
            </a:pPr>
            <a:r>
              <a:rPr lang="ru-RU" sz="2700" b="1" dirty="0">
                <a:solidFill>
                  <a:srgbClr val="C00000"/>
                </a:solidFill>
                <a:latin typeface="ALS Sirius" panose="00000500000000000000" pitchFamily="50" charset="0"/>
              </a:rPr>
              <a:t>«Гений места»: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LS Sirius" panose="00000500000000000000" pitchFamily="50" charset="0"/>
              </a:rPr>
              <a:t>творческие встречи с представителями креативных индустрий в 63 модельных библиотеках Кузбасса.</a:t>
            </a:r>
          </a:p>
        </p:txBody>
      </p:sp>
      <p:pic>
        <p:nvPicPr>
          <p:cNvPr id="23" name="Рисунок 22" descr="Изображение выглядит как Графика, Шрифт, символ, круг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AE575E85-00C6-D591-E839-6DDBDBF4A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1409">
            <a:off x="-2110142" y="5297876"/>
            <a:ext cx="1736621" cy="152504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r="8572"/>
          <a:stretch/>
        </p:blipFill>
        <p:spPr>
          <a:xfrm>
            <a:off x="-46063" y="3376807"/>
            <a:ext cx="4361693" cy="348119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4224"/>
          <a:stretch/>
        </p:blipFill>
        <p:spPr>
          <a:xfrm>
            <a:off x="7764129" y="0"/>
            <a:ext cx="4427872" cy="326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161</Words>
  <Application>Microsoft Office PowerPoint</Application>
  <PresentationFormat>Произвольный</PresentationFormat>
  <Paragraphs>41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Мероприятия библиотек Кузбасса в рамках кампании </vt:lpstr>
      <vt:lpstr>Большая Литературная гостиная «Библиотечные Новогодние каникулы»:</vt:lpstr>
      <vt:lpstr>«Новогодние книжные новинки»</vt:lpstr>
      <vt:lpstr>6 – 14 января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по мероприятиям в рамках кампании</dc:title>
  <dc:creator>My Office</dc:creator>
  <cp:lastModifiedBy>Юрьева Татьяна Юрьевна</cp:lastModifiedBy>
  <cp:revision>150</cp:revision>
  <dcterms:created xsi:type="dcterms:W3CDTF">2025-09-11T03:24:00Z</dcterms:created>
  <dcterms:modified xsi:type="dcterms:W3CDTF">2025-12-12T10:52:24Z</dcterms:modified>
</cp:coreProperties>
</file>