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73" r:id="rId5"/>
    <p:sldId id="274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435981/89a28a19ff8ce42b25d0755bce97b44b6f220b0c/#dst100009" TargetMode="External"/><Relationship Id="rId2" Type="http://schemas.openxmlformats.org/officeDocument/2006/relationships/hyperlink" Target="https://www.consultant.ru/document/cons_doc_LAW_421788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onsultant.ru/document/cons_doc_LAW_2875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35981/7088397aede2cef0d1587f1b614fef2b5ebf30c5/#dst100034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444861/d350878ee36f956a74c2c86830d066eafce20149/#dst103029" TargetMode="External"/><Relationship Id="rId2" Type="http://schemas.openxmlformats.org/officeDocument/2006/relationships/hyperlink" Target="https://www.consultant.ru/document/cons_doc_LAW_61798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onsultant.ru/document/cons_doc_LAW_452913/7088397aede2cef0d1587f1b614fef2b5ebf30c5/#dst10003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rant.ru/products/ipo/prime/doc/406647273/?ysclid=lixzxrs38d955986732#0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b.ru/fsb/npd/terror.htm" TargetMode="External"/><Relationship Id="rId7" Type="http://schemas.openxmlformats.org/officeDocument/2006/relationships/hyperlink" Target="https://minjust.gov.ru/uploaded/files/reestr-inostrannyih-agentov-05-05-2023.pdf" TargetMode="External"/><Relationship Id="rId2" Type="http://schemas.openxmlformats.org/officeDocument/2006/relationships/hyperlink" Target="https://minjust.gov.ru/ru/extremist-material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njust.gov.ru/ru/documents/7822/" TargetMode="External"/><Relationship Id="rId5" Type="http://schemas.openxmlformats.org/officeDocument/2006/relationships/hyperlink" Target="https://minjust.gov.ru/ru/documents/7756/" TargetMode="External"/><Relationship Id="rId4" Type="http://schemas.openxmlformats.org/officeDocument/2006/relationships/hyperlink" Target="http://nac.gov.ru/terroristicheskie-i-ekstremistskie-organizacii-i-material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401510"/>
            <a:ext cx="7766936" cy="227318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ноября 2023 года, г. Кемерово</a:t>
            </a:r>
          </a:p>
          <a:p>
            <a:pPr algn="l"/>
            <a:r>
              <a:rPr lang="ru-RU" dirty="0" smtClean="0"/>
              <a:t>Государственная научная библиотека Кузбасса им. </a:t>
            </a:r>
            <a:r>
              <a:rPr lang="ru-RU" dirty="0" err="1" smtClean="0"/>
              <a:t>В.Д.Федорова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73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6"/>
            <a:ext cx="11024075" cy="5212935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Выдержки из ФЗ № 255</a:t>
            </a:r>
          </a:p>
          <a:p>
            <a:pPr algn="l"/>
            <a:r>
              <a:rPr lang="ru-RU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Федеральный закон от 14.07.2022 N 255-ФЗ (ред. от 28.12.2022) "О контроле за деятельностью лиц, находящихся под иностранным влиянием"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п. 2 Иностранным агентом может быть признано российское или иностранное юридическое лицо независимо от его организационно-правовой формы, общественное объединение, действующее без образования юридического лица, иное объединение лиц, иностранная структура без образования юридического лица, а также физическое лицо независимо от его гражданства или при отсутствии такового (далее - лица).</a:t>
            </a:r>
          </a:p>
          <a:p>
            <a:pPr algn="l"/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4. Виды деятельности</a:t>
            </a:r>
          </a:p>
          <a:p>
            <a:pPr algn="l"/>
            <a:r>
              <a:rPr lang="ru-RU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</a:t>
            </a:r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видами деятельности, указанными в </a:t>
            </a:r>
            <a:r>
              <a:rPr lang="ru-RU" sz="21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части 1 статьи 1</a:t>
            </a:r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настоящего Федерального закона, понимаются политическая деятельность, целенаправленный сбор сведений в области военной, военно-технической деятельности Российской Федерации, распространение предназначенных для неограниченного круга лиц сообщений и материалов и (или) участие в создании таких сообщений и материалов, иные виды деятельности, установленные настоящей статьей</a:t>
            </a:r>
            <a:r>
              <a:rPr lang="ru-RU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ru-RU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политической деятельности не относятся деятельность в области науки, культуры, искусства, здравоохранения, профилактики и охраны здоровья граждан, социального обслуживания, социальной поддержки и защиты граждан, защиты человеческой жизни, семьи, материнства, отцовства и детства, традиционных семейных ценностей, социальной поддержки инвалидов, пропаганды здорового образа жизни, физической культуры и спорта, защиты растительного и животного мира, благотворительная деятельность, если соответствующая деятельность не противоречит национальным интересам Российской Федерации, основам публичного правопорядка Российской Федерации, иным ценностям, защищаемым </a:t>
            </a:r>
            <a:r>
              <a:rPr lang="ru-RU" sz="21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Конституцией</a:t>
            </a:r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Российской Федерации.</a:t>
            </a:r>
          </a:p>
          <a:p>
            <a:pPr algn="l"/>
            <a:r>
              <a:rPr lang="ru-RU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69748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5"/>
            <a:ext cx="7766936" cy="90585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273324"/>
            <a:ext cx="11024075" cy="530693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9. Обязанности иностранных агентов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Материалы, производимые и (или) распространяемые иностранным агентом в связи с осуществлением вида деятельности, установленного </a:t>
            </a:r>
            <a:r>
              <a:rPr lang="ru-RU" sz="17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статьей 4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настоящего Федерального закона, в том числе через средства массовой информации и (или) с использованием информационно-телекоммуникационной сети "Интернет", материалы, направляемые иностранным агентом в органы публичной власти, образовательные организации, иные органы и организации в связи с осуществлением вида деятельности</a:t>
            </a: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,… должны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сопровождаться указанием на то, что эти материалы (информация) произведены, распространены и (или) направлены иностранным агентом либо касаются деятельности такого агента</a:t>
            </a:r>
            <a:r>
              <a:rPr lang="ru-RU" sz="1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Выдержки из ФЗ № 632 от 29.12.2022 г. «О внесении изменений в ФЗ № 436» </a:t>
            </a: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Настоящий Федеральный закон не распространяется на отношения в сфере:</a:t>
            </a: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оборота информационной продукции, содержащей научную, научно-техническую, статистическую информацию;</a:t>
            </a: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оборота информационной продукции, имеющей значительную историческую, художественную или иную культурную ценность для общества;</a:t>
            </a: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3.1) оборота произведений литературы, изучение которых предусматривается федеральными государственными образовательными стандартами и федеральными основными общеобразовательными программами;</a:t>
            </a: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3.2) распространения Библии, Корана, </a:t>
            </a:r>
            <a:r>
              <a:rPr lang="ru-RU" sz="1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Танаха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7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Ганджура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l"/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рекламы.</a:t>
            </a:r>
          </a:p>
          <a:p>
            <a:pPr algn="l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11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5"/>
            <a:ext cx="7766936" cy="90585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042587"/>
            <a:ext cx="11776106" cy="5537675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И ХРАНЕНИЕ ДОКУМЕНТОВ</a:t>
            </a:r>
          </a:p>
          <a:p>
            <a:pPr lvl="1" algn="l">
              <a:lnSpc>
                <a:spcPct val="170000"/>
              </a:lnSpc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 формирования фондов (ОФФ), осуществляющий деятельность по формированию фонда Библиотеки, проводит основные работы по выявлению документов, имеющихся в фонде и поступающих в фонд.</a:t>
            </a:r>
          </a:p>
          <a:p>
            <a:pPr lvl="1" algn="l">
              <a:lnSpc>
                <a:spcPct val="170000"/>
              </a:lnSpc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 по выявлению в фонде Библиотеки документов, включенных в Списки, и сверку с каталогами осуществляют ответственные лица из числа сотрудников отдела ОФФ, назначаемые приказом директора</a:t>
            </a:r>
          </a:p>
          <a:p>
            <a:pPr lvl="1" algn="l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Ответственное лицо за сверку документов со Списками:</a:t>
            </a:r>
          </a:p>
          <a:p>
            <a:pPr algn="l">
              <a:lnSpc>
                <a:spcPct val="17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осуществляет контроль за обновлением Списков на предмет наличия/отсутствия в фондах и каталогах Библиотеки документов, включенных в Списки, не реже одного раза в три месяца;</a:t>
            </a:r>
          </a:p>
          <a:p>
            <a:pPr algn="l">
              <a:lnSpc>
                <a:spcPct val="17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организует работу по сверке материалов (книжные издания, аудиовизуальные документы, периодические издания, в том числе их части, электронные издания в форме CD, DVD, графические материалы и т.п.), указанных в Списках, с документами, находящихся в фонде Библиотеки; </a:t>
            </a:r>
          </a:p>
          <a:p>
            <a:pPr algn="l"/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20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5"/>
            <a:ext cx="7766936" cy="90585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273323"/>
            <a:ext cx="11776106" cy="5306939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ВЫЯВЛЕНИЕ И ХРАНЕНИЕ ДОКУМЕНТОВ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составляет Акты о сверке документов фонда Библиотеки со Списками, утверждает Акты сверки у директора Библиотеки, осуществляет их постоянное хранение согласно номенклатуре дел; 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-регулярно проводит распечатку Федерального списка экстремистских материалов (обновленную часть); в распечатанном списке делает специальные пометы о выявлении/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невыявлении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документов в фонде; осуществляет его хранение;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-фиксирует каждый факт сверки в Журнале сверки со Списками;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результатам сверки информирует структурные подразделения о нали­чии в их составе документов, включенных в Списки, и о порядке работы с ними.</a:t>
            </a:r>
          </a:p>
          <a:p>
            <a:pPr marL="342900" indent="-342900" algn="l">
              <a:lnSpc>
                <a:spcPct val="150000"/>
              </a:lnSpc>
              <a:buAutoNum type="arabicPlain" startAt="5"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009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5"/>
            <a:ext cx="7766936" cy="90585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273323"/>
            <a:ext cx="11776106" cy="530693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</a:rPr>
              <a:t>ВЫЯВЛЕНИЕ И ХРАНЕНИЕ ДОКУМЕНТОВ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включенные в Списки, исключаются из фондов структурных подразделений, обслуживающих пользователей, и передаются в сектор хранения библиотечного фонда, где помещаются в закрытый шкаф с замком, ответственность за доступ, к которому лежит на заведующем сектором хранения основного фонда.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экземпляр документа, включенного в Списки, отмечается наклейкой с пометой [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(восклицательный знак). </a:t>
            </a:r>
            <a:r>
              <a:rPr lang="ru-RU" sz="1600" dirty="0"/>
              <a:t> 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документ не подлежит хранению, он списывается и передается на утилизацию. Основание для списания – несоответствие профилю комплектования Библиотеки.</a:t>
            </a:r>
          </a:p>
          <a:p>
            <a:pPr marL="342900" lvl="0" indent="-342900" algn="l">
              <a:lnSpc>
                <a:spcPct val="150000"/>
              </a:lnSpc>
              <a:buClr>
                <a:srgbClr val="90C226"/>
              </a:buClr>
              <a:buFont typeface="Wingdings 3" charset="2"/>
              <a:buAutoNum type="arabicPlain" startAt="5"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150000"/>
              </a:lnSpc>
              <a:buAutoNum type="arabicPlain" startAt="5"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092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5"/>
            <a:ext cx="7766936" cy="90585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085317"/>
            <a:ext cx="11776106" cy="5494946"/>
          </a:xfrm>
        </p:spPr>
        <p:txBody>
          <a:bodyPr>
            <a:normAutofit fontScale="62500" lnSpcReduction="20000"/>
          </a:bodyPr>
          <a:lstStyle/>
          <a:p>
            <a:pPr marL="342900" lvl="0" indent="-342900" algn="l">
              <a:lnSpc>
                <a:spcPct val="150000"/>
              </a:lnSpc>
              <a:buClr>
                <a:srgbClr val="90C226"/>
              </a:buClr>
              <a:buFont typeface="Wingdings 3" charset="2"/>
              <a:buAutoNum type="arabicPlain" startAt="5"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электронном каталоге в библиографической записи на основе АБИС «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OPAC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(поля 300, 333 и 899) вносятся сведения, указывающие на ограничение использования или распространения документов: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Пример: 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  ## $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aВыдача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доступ к данному изданию в библиотеке ограничен (см. ФЗ № 114 от 25.07.2002 г. и «Федеральный список экстремистских материалов», п.   ).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899 ## $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aКемеровская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ОНБ$bОТДЕЛ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ХРАНЕНИЯ ОСНОВНОГО ФОНДА. ИЗДАНИЕ ОГРАНИЧЕННОГО ДОСТУПА$h66$iФ79$j66.5(0)$p053297$x3/716593 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Пример: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  ## $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aВыдача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доступ к данному изданию в библиотеке ограничен (см. ФЗ № 272 от 28.12.2012 г. и «Перечень иностранных и международных неправительственных организаций, деятельность которых признана нежелательной на территории Российской Федерации», п. …)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899 ## $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aКемеровская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ОНБ$bОТДЕЛ</a:t>
            </a: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ХРАНЕНИЯ ОСНОВНОГО ФОНДА. ИЗДАНИЕ ОГРАНИЧЕННОГО ДОСТУПА</a:t>
            </a:r>
          </a:p>
          <a:p>
            <a:pPr algn="l">
              <a:lnSpc>
                <a:spcPct val="150000"/>
              </a:lnSpc>
            </a:pPr>
            <a:r>
              <a:rPr lang="ru-RU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150000"/>
              </a:lnSpc>
              <a:buAutoNum type="arabicPlain" startAt="5"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99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5"/>
            <a:ext cx="7766936" cy="90585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085317"/>
            <a:ext cx="11776106" cy="5494946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150000"/>
              </a:lnSpc>
              <a:buClr>
                <a:srgbClr val="90C226"/>
              </a:buClr>
              <a:buFont typeface="Wingdings 3" charset="2"/>
              <a:buAutoNum type="arabicPlain" startAt="5"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333  ##  $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Данное сообщение (материал) создано и (или) распространено иностранным средством массовой информации, выполняющим функции иностранного агента, и (или) российским юридическим лицом, выполняющим функции иностранного агента" (Постановление Правительства РФ № 2108 от 22.11.2022 г.)</a:t>
            </a:r>
          </a:p>
          <a:p>
            <a:pPr algn="l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899 ## $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Кемеровская ОНБ$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 ХРАНЕНИЯ ОСНОВНОГО ФОНДА. ИЗДАНИЕ ОГРАНИЧЕННОГО ДОСТУПА</a:t>
            </a:r>
          </a:p>
          <a:p>
            <a:pPr algn="l">
              <a:lnSpc>
                <a:spcPct val="150000"/>
              </a:lnSpc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774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>
            <a:off x="1622591" y="-478563"/>
            <a:ext cx="7863240" cy="478564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085317"/>
            <a:ext cx="11776106" cy="5494946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150000"/>
              </a:lnSpc>
              <a:buClr>
                <a:srgbClr val="90C226"/>
              </a:buClr>
              <a:buFont typeface="Wingdings 3" charset="2"/>
              <a:buAutoNum type="arabicPlain" startAt="5"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261" y="111095"/>
            <a:ext cx="7956135" cy="663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18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>
            <a:off x="1622591" y="-478563"/>
            <a:ext cx="7863240" cy="478564"/>
          </a:xfrm>
        </p:spPr>
        <p:txBody>
          <a:bodyPr/>
          <a:lstStyle/>
          <a:p>
            <a:pPr algn="ctr"/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1085317"/>
            <a:ext cx="11776106" cy="5494946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150000"/>
              </a:lnSpc>
              <a:buClr>
                <a:srgbClr val="90C226"/>
              </a:buClr>
              <a:buFont typeface="Wingdings 3" charset="2"/>
              <a:buAutoNum type="arabicPlain" startAt="5"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591" y="811851"/>
            <a:ext cx="8699618" cy="522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8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1622591" y="1"/>
            <a:ext cx="7863240" cy="427290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вопросы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427292"/>
            <a:ext cx="11776106" cy="6152971"/>
          </a:xfrm>
        </p:spPr>
        <p:txBody>
          <a:bodyPr>
            <a:normAutofit fontScale="25000" lnSpcReduction="20000"/>
          </a:bodyPr>
          <a:lstStyle/>
          <a:p>
            <a:pPr lvl="0" algn="l">
              <a:lnSpc>
                <a:spcPct val="150000"/>
              </a:lnSpc>
              <a:buClr>
                <a:srgbClr val="90C226"/>
              </a:buClr>
            </a:pPr>
            <a:r>
              <a:rPr lang="ru-RU" sz="6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Минюст РФ предложил считать экстремистскими карты России, оспаривающие ее территориальную целостность, если он были созданы умышленно. Документ прошел 1 чтение в Государственной Думе РФ. Сейчас на рассмотрении.</a:t>
            </a:r>
          </a:p>
          <a:p>
            <a:pPr lvl="0" algn="l">
              <a:lnSpc>
                <a:spcPct val="150000"/>
              </a:lnSpc>
              <a:buClr>
                <a:srgbClr val="90C226"/>
              </a:buClr>
            </a:pPr>
            <a:endParaRPr lang="ru-RU" sz="6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buClr>
                <a:srgbClr val="90C226"/>
              </a:buClr>
            </a:pPr>
            <a:r>
              <a:rPr lang="ru-RU" sz="6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Разъяснения прокуратуры: Основными идентифицирующими признаками для экстремистских материалов являются название и автор. Если переиздание другого года или другого издательства, но с этим же названием и автором – приравнивается к экстремистским материалам.</a:t>
            </a:r>
          </a:p>
          <a:p>
            <a:pPr lvl="0" algn="l">
              <a:lnSpc>
                <a:spcPct val="150000"/>
              </a:lnSpc>
              <a:buClr>
                <a:srgbClr val="90C226"/>
              </a:buClr>
            </a:pPr>
            <a:endParaRPr lang="ru-RU" sz="6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buClr>
                <a:srgbClr val="90C226"/>
              </a:buClr>
            </a:pPr>
            <a:r>
              <a:rPr lang="ru-RU" sz="6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ЛБГТ пропаганда – специального закона нет. Есть документ </a:t>
            </a:r>
            <a:endParaRPr lang="ru-RU" sz="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"О внесении изменений в Кодекс Российской Федерации об административных правонарушениях" от 05.12.2022 №</a:t>
            </a:r>
            <a:r>
              <a:rPr lang="ru-RU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479-ФЗ (последняя редакция</a:t>
            </a:r>
            <a:r>
              <a:rPr lang="ru-RU" sz="6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ст.6.21 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КоАП ( вступает в силу с 15.08.23) запрещается ЛГБТ пропаганда, как для несовершеннолетней, так и для взрослой аудитории</a:t>
            </a:r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6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Пропаганда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- влечет наложение административного штрафа на граждан в от 50 до 100 </a:t>
            </a:r>
            <a:r>
              <a:rPr lang="ru-RU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тыс.руб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.; на должностных лиц - от 100 до 200 тыс. руб.; на юридических лиц - от 800 </a:t>
            </a:r>
            <a:r>
              <a:rPr lang="ru-RU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тыс.руб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до 1 млн. руб. либо приостановление деятельности на срок до 90 суток.</a:t>
            </a:r>
            <a:endParaRPr lang="ru-RU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Действия – наложение административного штрафа на граждан от 100 до 200 </a:t>
            </a:r>
            <a:r>
              <a:rPr lang="ru-RU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тыс.руб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.; на должностных лиц - от 200 до 400 тыс. руб. ; на юридических лиц - от одного 1 млн. до 2 </a:t>
            </a:r>
            <a:r>
              <a:rPr lang="ru-RU" sz="6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млн.руб</a:t>
            </a:r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либо приостановление деятельности на срок до девяноста суток.</a:t>
            </a:r>
            <a:endParaRPr lang="ru-RU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6.211 КоАП РФ предполагает ответственность и за пропаганду педофилии среди взрослых. Максимальные штрафы по этой статье ещё более существенны как для физических лиц, так и для компаний. </a:t>
            </a:r>
            <a:endParaRPr lang="ru-RU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50000"/>
              </a:lnSpc>
              <a:buClr>
                <a:srgbClr val="90C226"/>
              </a:buClr>
            </a:pPr>
            <a:endParaRPr lang="ru-RU" sz="6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50000"/>
              </a:lnSpc>
              <a:buClr>
                <a:srgbClr val="90C226"/>
              </a:buClr>
              <a:buFont typeface="Wingdings 3" charset="2"/>
              <a:buAutoNum type="arabicPlain" startAt="5"/>
            </a:pP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ru-RU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11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Нормативное обеспечение: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25.07.2002 г. № 114-ФЗ «О противодействии экстремистской деятельности».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28.12.2012 г. № 272-ФЗ «О мерах воздействия на лиц, причастных к нарушениям основополагающих прав и свобод человека, прав и свобод граждан Российской Федерации»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"О контроле за деятельностью лиц, находящихся под иностранным влиянием" от 14.07.2022 г. № 255-ФЗ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19 мая 1995 г. № 80-ФЗ "Об увековечении Победы советского народа в Великой Отечественной Войне 1941 - 1945 годов"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05.05.2014 г. № 101-ФЗ О внесении изменений в Федеральный закон «О государственном языке Российской Федерации» и отдельные законодательные акты Российской Федерации в связи с совершенствованием правового регулирования в сфере использования русского языка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"О защите детей от информации, причиняющей вред их здоровью и развитию" от 29.12.2010 г. № 436-ФЗ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05.12.2022 г. № 478-ФЗ "О внесении изменений в Федеральный закон "Об информации, информационных технологиях и о защите информации" и отдельные законодательные акты Российской Федерации"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28.02.2023 г. № 52-ФЗ "О внесении изменений в Федеральный закон "О государственном языке Российской Федерации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12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1622591" y="1"/>
            <a:ext cx="7863240" cy="427290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вопросы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187" y="427292"/>
            <a:ext cx="11776106" cy="6152971"/>
          </a:xfrm>
        </p:spPr>
        <p:txBody>
          <a:bodyPr>
            <a:normAutofit/>
          </a:bodyPr>
          <a:lstStyle/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 включен в список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иноагентов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произведения этого автора художественные и не содержат сведений о политической деятельности,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убираем с открытого доступа и не выдаем лицам, моложе 18 лет.</a:t>
            </a:r>
          </a:p>
          <a:p>
            <a:pPr algn="l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на книге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иноагента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стоит маркировка 18+ и содержатся сведения, что автор внесен в список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иноагентов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действуем по аналогии с ФЗ № 114 (экстремизм). Обязательно исключаем из открытого доступа и убираем от детей. (выдержка из Постановления Правительства РФ № 2108 от 22.11.2022 г.) Выдаем читателям и предупреждаем устно о том, что автор внесен в единый реестр иностранных агентов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произведение 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иноагента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которое содержит признаки политической деятельности уже имеется в фонде ( по аналогии с практикой применения 114-ФЗ основными идентифицирующими признаками является автор и заглавие).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51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Нормативное обеспечение: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от 5 декабря 2022 г. № 479-ФЗ «О внесении изменений в Кодекс    Российской Федерации об административных правонарушениях"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работе библиотек с документами, включенными в федеральный список экстремистских материалов: утв. первым заместителем Министра культуры Российской Федерации В. В. </a:t>
            </a:r>
            <a:r>
              <a:rPr lang="ru-RU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Аристарховым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12.09.2017 г.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Российской Федерации от 22.11.2022 № 2108 «Об утверждении Правил размещения указаний, предусмотренных частями 3 и 4 статьи 9 Федерального закона "О контроле за деятельностью лиц, находящихся под иностранным влиянием", в том числе требований к их размещению, а также форм указаний, предусмотренных частями 3 и 4 статьи 9 Федерального закона "О контроле за деятельностью лиц, находящихся под иностранным влиянием".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культуры РФ от 6 декабря 2019 г. № 1905 “Об утверждении правил предоставления и размещения общедоступными библиотеками находящейся в их фондах информационной продукции, содержащей информацию, запрещенную для распространения среди детей в соответствии с частью 2 статьи 5 Федерального закона "О защите детей от информации, причиняющей вред их здоровью и развитию"     </a:t>
            </a:r>
          </a:p>
        </p:txBody>
      </p:sp>
    </p:spTree>
    <p:extLst>
      <p:ext uri="{BB962C8B-B14F-4D97-AF65-F5344CB8AC3E}">
        <p14:creationId xmlns:p14="http://schemas.microsoft.com/office/powerpoint/2010/main" val="78730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Нормативное обеспечение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Федеральный закон от 27.07.2006 N 149-ФЗ (ред. от 31.07.2023) "Об информации, информационных технологиях и о защите информации" (с изм. и доп., вступ. в силу с 01.10.2023)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10. Распространение информации или предоставление информации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Запрещается распространение информации, которая направлена на пропаганду войны, разжигание национальной, расовой или религиозной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ненависти и вражды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также иной информации, за распространение которой предусмотрена уголовная или административная ответственность.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Запрещается распространение материалов, производимых и (или) распространяемых иностранным агентом в связи с осуществлением им вида деятельности, установленного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статьей 4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Федерального закона от 14 июля 2022 года N 255-ФЗ "О контроле за деятельностью лиц, находящихся под иностранным влиянием</a:t>
            </a:r>
            <a:r>
              <a:rPr lang="ru-RU" dirty="0"/>
              <a:t>"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56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Нормативное обеспечение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 Президента РФ от 02.07.2021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Стратегии национальной безопасности Российской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</a:p>
          <a:p>
            <a:pPr algn="l"/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противодействия экстремизму в Российской Федерации до 2025 года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(утверждена Президентом РФ 28.11.2014 г., Пр-2753)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оценки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материалов и (или) информации, необходимых для принятия Федеральной службой по надзору в сфере связи, информационных технологий и массовых коммуникаций решений, являющихся основаниями для включения доменных имен и (или) указателей страниц сайтов в информационно-телекоммуникационной сети "Интернет", а также сетевых адресов, позволяющих идентифицировать сайты в информационно-телекоммуникационной сети "Интернет", в единую автоматизированную информационную систему "Единый реестр доменных имен, указателей страниц сайтов в информационно-телекоммуникационной сети "Интернет" и сетевых адресов, позволяющих идентифицировать сайты в информационно-телекоммуникационной сети "Интернет", содержащие информацию, распространение которой в Российской Федерации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запрещено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(Утверждены  </a:t>
            </a:r>
            <a:r>
              <a:rPr lang="ru-RU" sz="160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приказом</a:t>
            </a: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службы по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надзору в сфере связи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информационных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b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массовых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коммуникаций от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27.02.2023 № 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25)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06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Определения: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</a:rPr>
              <a:t>Виды информации, запрещенные для распространения среди детей - </a:t>
            </a:r>
            <a:r>
              <a:rPr lang="ru-RU" dirty="0">
                <a:solidFill>
                  <a:schemeClr val="tx1"/>
                </a:solidFill>
              </a:rPr>
              <a:t>  информация, отрицающая семейные ценности и формирующая неуважение к родителям и(или) другим членам семьи; пропагандирующая либо демонстрирующая нетрадиционные сексуальные отношения и (или) предпочтения; пропагандирующая педофилию; способная вызвать у детей желание сменить пол; содержащаяся в информационной продукции, произведенной иностранным агентом.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</a:rPr>
              <a:t>Виды информации, которые не относятся к политической деятельности - </a:t>
            </a:r>
            <a:r>
              <a:rPr lang="ru-RU" dirty="0">
                <a:solidFill>
                  <a:schemeClr val="tx1"/>
                </a:solidFill>
              </a:rPr>
              <a:t>к политической деятельности не относятся деятельность в области науки, культуры, искусства, здравоохранения, профилактики и охраны здоровья граждан, социального обслуживания, социальной поддержки и защиты граждан, защиты человеческой жизни, семьи, материнства, отцовства и детства, традиционных семейных ценностей, социальной поддержки инвалидов, пропаганды здорового образа жизни, физической культуры и спорта, защиты растительного и животного мира, благотворительная деятельность, если соответствующая деятельность не противоречит национальным интересам Российской Федерации, основам публичного правопорядка Российской Федерации, иным ценностям, защищаемым Конституцией Российской Федерации.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</a:rPr>
              <a:t>Виды информации, на которые не распространяется действие законов об ограниченном доступе к информации – </a:t>
            </a:r>
            <a:r>
              <a:rPr lang="ru-RU" dirty="0">
                <a:solidFill>
                  <a:schemeClr val="tx1"/>
                </a:solidFill>
              </a:rPr>
              <a:t>информация,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имеющая значительную историческую, художественную или иную культурную ценность для общества; произведений литературы, изучение которых предусматривается федеральными государственными образовательными стандартами и федеральными основными общеобразовательными программами; распространения Библии, Корана, </a:t>
            </a:r>
            <a:r>
              <a:rPr lang="ru-RU" dirty="0" err="1">
                <a:solidFill>
                  <a:schemeClr val="tx1"/>
                </a:solidFill>
              </a:rPr>
              <a:t>Танаха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Ганджура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2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Определения: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Иностранное влияние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предоставление иностранным источником лицу поддержки и (или) оказание воздействия на лицо, в том числе путем принуждения, убеждения и (или) иными способами (255-ФЗ, Статья 2).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Иностранный агент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российское или иностранное юридическое лицо независимо от его организационно-правовой формы, общественное объединение, действующее без образования юридического лица, иное объединение лиц, иностранная структура без образования юридического лица, а также физическое лицо независимо от его гражданства или при отсутствии такового (далее - лица) (255-ФЗ, Статья 1. Иностранные агенты, ч.2).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Конфиденциальность информации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обязательное для выполнения лицом, получившим доступ к определенной информации, требование не передавать такую информацию третьим лицам без согласия ее обладателя.</a:t>
            </a:r>
          </a:p>
          <a:p>
            <a:pPr lvl="1" algn="l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Ликвидированные организации или организации, деятельность которых запрещена на территории РФ -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общественные объединения и религиозные организации, в отношении которых судом принято вступившее в законную силу решение о ликвидации или запрете деятельности</a:t>
            </a:r>
          </a:p>
          <a:p>
            <a:pPr algn="l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1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Определения:</a:t>
            </a:r>
          </a:p>
          <a:p>
            <a:pPr lvl="1" algn="l"/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иностранных агентов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предоставление лицу иностранным источником денежных средств и (или) иного имущества, а также оказание лицу иностранным источником организационно-методической, научно-технической помощи, помощи в иных формах (255-ФЗ, Статья 2).</a:t>
            </a:r>
          </a:p>
          <a:p>
            <a:pPr lvl="1" algn="l"/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Политическая деятельность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деятельность в сфере государственного строительства, защиты основ конституционного строя Российской Федерации, федеративного устройства Российской Федерации, защиты суверенитета и обеспечения территориальной целостности Российской Федерации, обеспечения законности, правопорядка, государственной и общественной безопасности, обороны страны, внешней политики, социально-экономического и национального развития Российской Федерации, развития политической системы, деятельности органов публичной власти, законодательного регулирования прав и свобод человека и гражданина в целях оказания влияния на выработку и реализацию государственной политики, формирование органов публичной власти, их решения и действия. (255-ФЗ, Статья 4. Виды деятельности)</a:t>
            </a:r>
          </a:p>
          <a:p>
            <a:pPr lvl="1" algn="l"/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Пропаганда нетрадиционных сексуальных отношений и (или) предпочтений, смены пола –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выразившаяся в распространении информации и (или) совершении публичных действий, направленных на формирование нетрадиционных сексуальных установок, привлекательности нетрадиционных сексуальных отношений и (или) предпочтений либо смены пола или искаженного представления о социальной равноценности традиционных и нетрадиционных сексуальных отношений и (или) предпочтений, либо навязывание информации о нетрадиционных сексуальных отношениях и (или) предпочтениях либо смене пола, вызывающей интерес к таким отношениям и (или) предпочтениям либо смене пола</a:t>
            </a:r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(КоАП, Статья 6.21  Пропаганда нетрадиционных сексуальных отношений и (или) предпочтений, смены пола)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03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56374"/>
            <a:ext cx="7766936" cy="118786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с документами, определяющими порядок использования информации с ограниченным доступом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0198" y="1367327"/>
            <a:ext cx="11024075" cy="509329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Списки документов для сверки: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5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список экстремистских материалов</a:t>
            </a:r>
          </a:p>
          <a:p>
            <a:pPr algn="l"/>
            <a:r>
              <a:rPr lang="ru-RU" sz="5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https://minjust.gov.ru/ru/extremist-materials</a:t>
            </a:r>
            <a:r>
              <a:rPr lang="ru-RU" sz="5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Единый федеральный список организаций, в том числе иностранных и международных организаций, признанных в соответствии с законодательством российской федерации террористическими </a:t>
            </a:r>
          </a:p>
          <a:p>
            <a:pPr algn="l"/>
            <a:r>
              <a:rPr lang="ru-RU" sz="5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http://www.fsb.ru/fsb/npd/terror.htm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Единый федеральный список организаций, в том числе иностранных и международных организаций, признанных в соответствии с законодательством Российской Федерации террористическими </a:t>
            </a:r>
          </a:p>
          <a:p>
            <a:pPr algn="l"/>
            <a:r>
              <a:rPr lang="ru-RU" sz="5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http://nac.gov.ru/terroristicheskie-i-ekstremistskie-organizacii-i-materialy.html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5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Перечень иностранных и международных неправительственных организаций, деятельность которых признана нежелательной на территории Российской Федерации </a:t>
            </a:r>
          </a:p>
          <a:p>
            <a:pPr algn="l"/>
            <a:r>
              <a:rPr lang="ru-RU" sz="5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https://minjust.gov.ru/ru/documents/7756/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 </a:t>
            </a:r>
          </a:p>
          <a:p>
            <a:pPr algn="l"/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Перечень общественных объединений и религиозных организаций, в отношении которых судом принято вступившее в законную силу решение о ликвидации или запрете деятельности по основаниям, предусмотренным Федеральным законом от 25.07.2002 № 114-ФЗ «О противодействии экстремистской деятельности» </a:t>
            </a:r>
          </a:p>
          <a:p>
            <a:pPr algn="l"/>
            <a:r>
              <a:rPr lang="ru-RU" sz="5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https://minjust.gov.ru/ru/documents/7822</a:t>
            </a:r>
            <a:r>
              <a:rPr lang="ru-RU" sz="5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/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ru-RU" sz="5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Реестр </a:t>
            </a:r>
            <a:r>
              <a:rPr lang="ru-RU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иностранных агентов</a:t>
            </a:r>
          </a:p>
          <a:p>
            <a:pPr algn="l"/>
            <a:r>
              <a:rPr lang="ru-RU" sz="5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https://minjust.gov.ru/uploaded/files/reestr-inostrannyih-agentov-05-05-2023.pdf</a:t>
            </a:r>
            <a:endParaRPr lang="ru-RU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ru-RU" sz="5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1918271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</TotalTime>
  <Words>2501</Words>
  <Application>Microsoft Office PowerPoint</Application>
  <PresentationFormat>Широкоэкранный</PresentationFormat>
  <Paragraphs>152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Trebuchet MS</vt:lpstr>
      <vt:lpstr>Wingdings</vt:lpstr>
      <vt:lpstr>Wingdings 3</vt:lpstr>
      <vt:lpstr>Аспект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Работа с документами, определяющими порядок использования информации с ограниченным доступом</vt:lpstr>
      <vt:lpstr>Презентация PowerPoint</vt:lpstr>
      <vt:lpstr>Презентация PowerPoint</vt:lpstr>
      <vt:lpstr>Практические вопросы </vt:lpstr>
      <vt:lpstr>Практические вопросы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лаборатория по формированию фондов </dc:title>
  <dc:creator>Бибикова Наталья Сергеевна</dc:creator>
  <cp:lastModifiedBy>Бибикова Наталья Сергеевна</cp:lastModifiedBy>
  <cp:revision>36</cp:revision>
  <dcterms:created xsi:type="dcterms:W3CDTF">2023-09-21T06:42:49Z</dcterms:created>
  <dcterms:modified xsi:type="dcterms:W3CDTF">2023-10-26T09:57:19Z</dcterms:modified>
</cp:coreProperties>
</file>